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9" r:id="rId2"/>
  </p:sldMasterIdLst>
  <p:notesMasterIdLst>
    <p:notesMasterId r:id="rId27"/>
  </p:notesMasterIdLst>
  <p:handoutMasterIdLst>
    <p:handoutMasterId r:id="rId28"/>
  </p:handoutMasterIdLst>
  <p:sldIdLst>
    <p:sldId id="1509" r:id="rId3"/>
    <p:sldId id="1514" r:id="rId4"/>
    <p:sldId id="1459" r:id="rId5"/>
    <p:sldId id="1460" r:id="rId6"/>
    <p:sldId id="1462" r:id="rId7"/>
    <p:sldId id="1463" r:id="rId8"/>
    <p:sldId id="1464" r:id="rId9"/>
    <p:sldId id="1468" r:id="rId10"/>
    <p:sldId id="1513" r:id="rId11"/>
    <p:sldId id="1473" r:id="rId12"/>
    <p:sldId id="1500" r:id="rId13"/>
    <p:sldId id="1501" r:id="rId14"/>
    <p:sldId id="1511" r:id="rId15"/>
    <p:sldId id="1498" r:id="rId16"/>
    <p:sldId id="1478" r:id="rId17"/>
    <p:sldId id="1485" r:id="rId18"/>
    <p:sldId id="1487" r:id="rId19"/>
    <p:sldId id="1493" r:id="rId20"/>
    <p:sldId id="1512" r:id="rId21"/>
    <p:sldId id="1494" r:id="rId22"/>
    <p:sldId id="1496" r:id="rId23"/>
    <p:sldId id="1506" r:id="rId24"/>
    <p:sldId id="1426" r:id="rId25"/>
    <p:sldId id="1508" r:id="rId26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lajdy tytułowe" id="{5C13E69F-CFD7-47B5-88A2-D18D138ED4A6}">
          <p14:sldIdLst>
            <p14:sldId id="1509"/>
            <p14:sldId id="1514"/>
            <p14:sldId id="1459"/>
            <p14:sldId id="1460"/>
            <p14:sldId id="1462"/>
            <p14:sldId id="1463"/>
            <p14:sldId id="1464"/>
            <p14:sldId id="1468"/>
            <p14:sldId id="1513"/>
            <p14:sldId id="1473"/>
            <p14:sldId id="1500"/>
            <p14:sldId id="1501"/>
            <p14:sldId id="1511"/>
            <p14:sldId id="1498"/>
            <p14:sldId id="1478"/>
            <p14:sldId id="1485"/>
            <p14:sldId id="1487"/>
            <p14:sldId id="1493"/>
            <p14:sldId id="1512"/>
            <p14:sldId id="1494"/>
            <p14:sldId id="1496"/>
            <p14:sldId id="1506"/>
            <p14:sldId id="1426"/>
            <p14:sldId id="15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65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tgraph Sp. z o.o." initials="ASzo" lastIdx="1" clrIdx="0"/>
  <p:cmAuthor id="2" name="Jan Kowalczuk" initials="JK" lastIdx="1" clrIdx="1"/>
  <p:cmAuthor id="3" name="Oleksik Anna ( PZUSA)" initials="OA(P" lastIdx="6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D"/>
    <a:srgbClr val="A9E2FF"/>
    <a:srgbClr val="555555"/>
    <a:srgbClr val="009EDE"/>
    <a:srgbClr val="003C7D"/>
    <a:srgbClr val="84D0F0"/>
    <a:srgbClr val="00A8E4"/>
    <a:srgbClr val="E4F4FE"/>
    <a:srgbClr val="DBF1FA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7" autoAdjust="0"/>
    <p:restoredTop sz="75645" autoAdjust="0"/>
  </p:normalViewPr>
  <p:slideViewPr>
    <p:cSldViewPr snapToGrid="0">
      <p:cViewPr varScale="1">
        <p:scale>
          <a:sx n="60" d="100"/>
          <a:sy n="60" d="100"/>
        </p:scale>
        <p:origin x="34" y="43"/>
      </p:cViewPr>
      <p:guideLst>
        <p:guide orient="horz" pos="186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357"/>
    </p:cViewPr>
  </p:sorterViewPr>
  <p:notesViewPr>
    <p:cSldViewPr snapToGrid="0" showGuides="1">
      <p:cViewPr varScale="1">
        <p:scale>
          <a:sx n="63" d="100"/>
          <a:sy n="63" d="100"/>
        </p:scale>
        <p:origin x="331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2-08-09T12:30:42.920" idx="2">
    <p:pos x="10" y="10"/>
    <p:text>Przeniosłabym ten slajd wyżej, po slajdzie 15</p:text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4A6BC128-836B-4F63-ABDF-7BBB79CEDD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3166AEE-01AC-4D78-B54E-E1D6F3722BC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AA515561-5166-40BE-ABFB-34781130A1CC}" type="datetimeFigureOut">
              <a:rPr lang="pl-PL" smtClean="0"/>
              <a:t>02.09.2022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9F52D27-BFBB-4E54-A31C-B5D99E485C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7338F8D-2EBD-4EE7-842F-B4D0DFFCB9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D2C3E146-A08B-406E-8D08-4F8C15CC31E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16617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6ACCE417-9FFF-4F69-9F7C-5CCB37AF0FED}" type="datetimeFigureOut">
              <a:rPr lang="pl-PL" smtClean="0"/>
              <a:t>02.09.2022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ECC9030C-6489-4926-8F42-76E8A78DA3E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8645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7747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33291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54465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367073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387146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0553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668806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604657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77929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34035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9739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86842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912784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519914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22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0139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1023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34248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5616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57536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42483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9075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030C-6489-4926-8F42-76E8A78DA3E5}" type="slidenum">
              <a:rPr lang="pl-PL" smtClean="0"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0519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Dowolny kształt: kształt 25">
            <a:extLst>
              <a:ext uri="{FF2B5EF4-FFF2-40B4-BE49-F238E27FC236}">
                <a16:creationId xmlns:a16="http://schemas.microsoft.com/office/drawing/2014/main" id="{891327A5-D393-4593-BE1B-4DE9623A7EA2}"/>
              </a:ext>
            </a:extLst>
          </p:cNvPr>
          <p:cNvSpPr/>
          <p:nvPr userDrawn="1"/>
        </p:nvSpPr>
        <p:spPr>
          <a:xfrm>
            <a:off x="0" y="-1"/>
            <a:ext cx="8570579" cy="6858001"/>
          </a:xfrm>
          <a:custGeom>
            <a:avLst/>
            <a:gdLst>
              <a:gd name="connsiteX0" fmla="*/ 1388099 w 8570579"/>
              <a:gd name="connsiteY0" fmla="*/ 0 h 6858001"/>
              <a:gd name="connsiteX1" fmla="*/ 3303526 w 8570579"/>
              <a:gd name="connsiteY1" fmla="*/ 0 h 6858001"/>
              <a:gd name="connsiteX2" fmla="*/ 3303526 w 8570579"/>
              <a:gd name="connsiteY2" fmla="*/ 1 h 6858001"/>
              <a:gd name="connsiteX3" fmla="*/ 3315751 w 8570579"/>
              <a:gd name="connsiteY3" fmla="*/ 1 h 6858001"/>
              <a:gd name="connsiteX4" fmla="*/ 4217927 w 8570579"/>
              <a:gd name="connsiteY4" fmla="*/ 1 h 6858001"/>
              <a:gd name="connsiteX5" fmla="*/ 7979793 w 8570579"/>
              <a:gd name="connsiteY5" fmla="*/ 1 h 6858001"/>
              <a:gd name="connsiteX6" fmla="*/ 8030088 w 8570579"/>
              <a:gd name="connsiteY6" fmla="*/ 111251 h 6858001"/>
              <a:gd name="connsiteX7" fmla="*/ 8570579 w 8570579"/>
              <a:gd name="connsiteY7" fmla="*/ 2788401 h 6858001"/>
              <a:gd name="connsiteX8" fmla="*/ 7395959 w 8570579"/>
              <a:gd name="connsiteY8" fmla="*/ 6633845 h 6858001"/>
              <a:gd name="connsiteX9" fmla="*/ 7236558 w 8570579"/>
              <a:gd name="connsiteY9" fmla="*/ 6858001 h 6858001"/>
              <a:gd name="connsiteX10" fmla="*/ 4217927 w 8570579"/>
              <a:gd name="connsiteY10" fmla="*/ 6858001 h 6858001"/>
              <a:gd name="connsiteX11" fmla="*/ 3315751 w 8570579"/>
              <a:gd name="connsiteY11" fmla="*/ 6858001 h 6858001"/>
              <a:gd name="connsiteX12" fmla="*/ 1388099 w 8570579"/>
              <a:gd name="connsiteY12" fmla="*/ 6858001 h 6858001"/>
              <a:gd name="connsiteX13" fmla="*/ 1388099 w 8570579"/>
              <a:gd name="connsiteY13" fmla="*/ 6858000 h 6858001"/>
              <a:gd name="connsiteX14" fmla="*/ 0 w 8570579"/>
              <a:gd name="connsiteY14" fmla="*/ 6858000 h 6858001"/>
              <a:gd name="connsiteX15" fmla="*/ 0 w 8570579"/>
              <a:gd name="connsiteY15" fmla="*/ 1 h 6858001"/>
              <a:gd name="connsiteX16" fmla="*/ 1388099 w 8570579"/>
              <a:gd name="connsiteY16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570579" h="6858001">
                <a:moveTo>
                  <a:pt x="1388099" y="0"/>
                </a:moveTo>
                <a:lnTo>
                  <a:pt x="3303526" y="0"/>
                </a:lnTo>
                <a:lnTo>
                  <a:pt x="3303526" y="1"/>
                </a:lnTo>
                <a:lnTo>
                  <a:pt x="3315751" y="1"/>
                </a:lnTo>
                <a:lnTo>
                  <a:pt x="4217927" y="1"/>
                </a:lnTo>
                <a:lnTo>
                  <a:pt x="7979793" y="1"/>
                </a:lnTo>
                <a:lnTo>
                  <a:pt x="8030088" y="111251"/>
                </a:lnTo>
                <a:cubicBezTo>
                  <a:pt x="8378123" y="934100"/>
                  <a:pt x="8570579" y="1838775"/>
                  <a:pt x="8570579" y="2788401"/>
                </a:cubicBezTo>
                <a:cubicBezTo>
                  <a:pt x="8570579" y="4212840"/>
                  <a:pt x="8137553" y="5536141"/>
                  <a:pt x="7395959" y="6633845"/>
                </a:cubicBezTo>
                <a:lnTo>
                  <a:pt x="7236558" y="6858001"/>
                </a:lnTo>
                <a:lnTo>
                  <a:pt x="4217927" y="6858001"/>
                </a:lnTo>
                <a:lnTo>
                  <a:pt x="3315751" y="6858001"/>
                </a:lnTo>
                <a:lnTo>
                  <a:pt x="1388099" y="6858001"/>
                </a:lnTo>
                <a:lnTo>
                  <a:pt x="1388099" y="6858000"/>
                </a:lnTo>
                <a:lnTo>
                  <a:pt x="0" y="6858000"/>
                </a:lnTo>
                <a:lnTo>
                  <a:pt x="0" y="1"/>
                </a:lnTo>
                <a:lnTo>
                  <a:pt x="1388099" y="1"/>
                </a:lnTo>
                <a:close/>
              </a:path>
            </a:pathLst>
          </a:custGeom>
          <a:gradFill flip="none" rotWithShape="1">
            <a:gsLst>
              <a:gs pos="50000">
                <a:schemeClr val="accent2"/>
              </a:gs>
              <a:gs pos="15000">
                <a:schemeClr val="accent3"/>
              </a:gs>
              <a:gs pos="0">
                <a:schemeClr val="accent4"/>
              </a:gs>
              <a:gs pos="100000">
                <a:schemeClr val="tx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pl-PL" dirty="0"/>
          </a:p>
        </p:txBody>
      </p:sp>
      <p:sp>
        <p:nvSpPr>
          <p:cNvPr id="7" name="Symbol zastępczy tekstu 7">
            <a:extLst>
              <a:ext uri="{FF2B5EF4-FFF2-40B4-BE49-F238E27FC236}">
                <a16:creationId xmlns:a16="http://schemas.microsoft.com/office/drawing/2014/main" id="{DFCD540E-DFEF-45AD-9DAB-A8DEA0F3AB4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354932" y="2362200"/>
            <a:ext cx="6638131" cy="1372580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11" name="Symbol zastępczy tekstu 7">
            <a:extLst>
              <a:ext uri="{FF2B5EF4-FFF2-40B4-BE49-F238E27FC236}">
                <a16:creationId xmlns:a16="http://schemas.microsoft.com/office/drawing/2014/main" id="{2D334939-0686-4997-8BE8-DF2427DEFBC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932" y="4000520"/>
            <a:ext cx="6638131" cy="458201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13" name="Symbol zastępczy tekstu 2">
            <a:extLst>
              <a:ext uri="{FF2B5EF4-FFF2-40B4-BE49-F238E27FC236}">
                <a16:creationId xmlns:a16="http://schemas.microsoft.com/office/drawing/2014/main" id="{C871617D-FA94-4FBB-BBFC-422365D37D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58250" y="5499100"/>
            <a:ext cx="2925762" cy="774700"/>
          </a:xfrm>
          <a:prstGeom prst="rect">
            <a:avLst/>
          </a:prstGeom>
        </p:spPr>
        <p:txBody>
          <a:bodyPr lIns="0" rIns="0"/>
          <a:lstStyle>
            <a:lvl1pPr marL="0" indent="0">
              <a:lnSpc>
                <a:spcPct val="150000"/>
              </a:lnSpc>
              <a:buNone/>
              <a:defRPr lang="pl-PL" sz="1600" smtClean="0">
                <a:solidFill>
                  <a:srgbClr val="555555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pic>
        <p:nvPicPr>
          <p:cNvPr id="9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2AA84725-3990-C544-8540-6CAA5E15D17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534" y="-33453"/>
            <a:ext cx="2018371" cy="2018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624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95BEE40-56FF-4B74-90F1-00C0FF9D8FAD}"/>
              </a:ext>
            </a:extLst>
          </p:cNvPr>
          <p:cNvSpPr/>
          <p:nvPr userDrawn="1"/>
        </p:nvSpPr>
        <p:spPr>
          <a:xfrm>
            <a:off x="0" y="0"/>
            <a:ext cx="4198938" cy="6273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4" name="Owal 3">
            <a:extLst>
              <a:ext uri="{FF2B5EF4-FFF2-40B4-BE49-F238E27FC236}">
                <a16:creationId xmlns:a16="http://schemas.microsoft.com/office/drawing/2014/main" id="{9E18D95E-00D5-45B4-8AA2-533D2651C343}"/>
              </a:ext>
            </a:extLst>
          </p:cNvPr>
          <p:cNvSpPr/>
          <p:nvPr userDrawn="1"/>
        </p:nvSpPr>
        <p:spPr>
          <a:xfrm>
            <a:off x="407988" y="1015500"/>
            <a:ext cx="2160000" cy="21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5" name="Symbol zastępczy tekstu 3">
            <a:extLst>
              <a:ext uri="{FF2B5EF4-FFF2-40B4-BE49-F238E27FC236}">
                <a16:creationId xmlns:a16="http://schemas.microsoft.com/office/drawing/2014/main" id="{6F8B40E1-9679-4119-8C9D-40D9EC95AF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72038" y="5223933"/>
            <a:ext cx="6911975" cy="1049866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None/>
              <a:def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18" name="Symbol zastępczy tekstu 7">
            <a:extLst>
              <a:ext uri="{FF2B5EF4-FFF2-40B4-BE49-F238E27FC236}">
                <a16:creationId xmlns:a16="http://schemas.microsoft.com/office/drawing/2014/main" id="{95643EB1-9EBF-450A-B0AC-55EB485489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72037" y="1391708"/>
            <a:ext cx="6911975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E1C78028-FB4D-47D2-9CCB-3363E0DEBE0C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FFD65FC-5C0E-4B10-BC73-23A6862520F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2182" y="1360404"/>
            <a:ext cx="1471612" cy="1470192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2" name="Symbol zastępczy tekstu 3">
            <a:extLst>
              <a:ext uri="{FF2B5EF4-FFF2-40B4-BE49-F238E27FC236}">
                <a16:creationId xmlns:a16="http://schemas.microsoft.com/office/drawing/2014/main" id="{D4763637-0766-4F56-9186-B0C3E56067E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7988" y="4190999"/>
            <a:ext cx="3351212" cy="1811867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None/>
              <a:defRPr lang="pl-PL" sz="12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Akapit</a:t>
            </a:r>
          </a:p>
        </p:txBody>
      </p:sp>
      <p:sp>
        <p:nvSpPr>
          <p:cNvPr id="14" name="Symbol zastępczy tekstu 7">
            <a:extLst>
              <a:ext uri="{FF2B5EF4-FFF2-40B4-BE49-F238E27FC236}">
                <a16:creationId xmlns:a16="http://schemas.microsoft.com/office/drawing/2014/main" id="{AEDEBECD-5442-4FE1-8691-43F3DD218AE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7989" y="3706625"/>
            <a:ext cx="3351212" cy="34850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graphicFrame>
        <p:nvGraphicFramePr>
          <p:cNvPr id="13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16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2BEC19D1-C0C2-6441-8EF8-09785B1816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7251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ole tekstowe 20">
            <a:extLst>
              <a:ext uri="{FF2B5EF4-FFF2-40B4-BE49-F238E27FC236}">
                <a16:creationId xmlns:a16="http://schemas.microsoft.com/office/drawing/2014/main" id="{E1C78028-FB4D-47D2-9CCB-3363E0DEBE0C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3" name="Symbol zastępczy tekstu 7">
            <a:extLst>
              <a:ext uri="{FF2B5EF4-FFF2-40B4-BE49-F238E27FC236}">
                <a16:creationId xmlns:a16="http://schemas.microsoft.com/office/drawing/2014/main" id="{2BD4C70F-AE5E-4ABB-B4FB-17D95706A8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72037" y="1391708"/>
            <a:ext cx="6911975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15" name="Symbol zastępczy obrazu 14">
            <a:extLst>
              <a:ext uri="{FF2B5EF4-FFF2-40B4-BE49-F238E27FC236}">
                <a16:creationId xmlns:a16="http://schemas.microsoft.com/office/drawing/2014/main" id="{43A1752F-7AB1-4453-93C9-F4CE34F9D9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4200525" cy="3367386"/>
          </a:xfrm>
          <a:custGeom>
            <a:avLst/>
            <a:gdLst>
              <a:gd name="connsiteX0" fmla="*/ 0 w 4200525"/>
              <a:gd name="connsiteY0" fmla="*/ 0 h 3367386"/>
              <a:gd name="connsiteX1" fmla="*/ 4200525 w 4200525"/>
              <a:gd name="connsiteY1" fmla="*/ 0 h 3367386"/>
              <a:gd name="connsiteX2" fmla="*/ 4200525 w 4200525"/>
              <a:gd name="connsiteY2" fmla="*/ 2551970 h 3367386"/>
              <a:gd name="connsiteX3" fmla="*/ 4091361 w 4200525"/>
              <a:gd name="connsiteY3" fmla="*/ 2629598 h 3367386"/>
              <a:gd name="connsiteX4" fmla="*/ 1676008 w 4200525"/>
              <a:gd name="connsiteY4" fmla="*/ 3367386 h 3367386"/>
              <a:gd name="connsiteX5" fmla="*/ 190647 w 4200525"/>
              <a:gd name="connsiteY5" fmla="*/ 3105250 h 3367386"/>
              <a:gd name="connsiteX6" fmla="*/ 0 w 4200525"/>
              <a:gd name="connsiteY6" fmla="*/ 3030080 h 3367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00525" h="3367386">
                <a:moveTo>
                  <a:pt x="0" y="0"/>
                </a:moveTo>
                <a:lnTo>
                  <a:pt x="4200525" y="0"/>
                </a:lnTo>
                <a:lnTo>
                  <a:pt x="4200525" y="2551970"/>
                </a:lnTo>
                <a:lnTo>
                  <a:pt x="4091361" y="2629598"/>
                </a:lnTo>
                <a:cubicBezTo>
                  <a:pt x="3401885" y="3095399"/>
                  <a:pt x="2570709" y="3367386"/>
                  <a:pt x="1676008" y="3367386"/>
                </a:cubicBezTo>
                <a:cubicBezTo>
                  <a:pt x="1154099" y="3367386"/>
                  <a:pt x="653806" y="3274835"/>
                  <a:pt x="190647" y="3105250"/>
                </a:cubicBezTo>
                <a:lnTo>
                  <a:pt x="0" y="303008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9" name="Dowolny kształt: kształt 8">
            <a:extLst>
              <a:ext uri="{FF2B5EF4-FFF2-40B4-BE49-F238E27FC236}">
                <a16:creationId xmlns:a16="http://schemas.microsoft.com/office/drawing/2014/main" id="{ECD13CCF-BA80-4978-B734-9677195623A5}"/>
              </a:ext>
            </a:extLst>
          </p:cNvPr>
          <p:cNvSpPr/>
          <p:nvPr userDrawn="1"/>
        </p:nvSpPr>
        <p:spPr>
          <a:xfrm>
            <a:off x="-337" y="2549533"/>
            <a:ext cx="4201201" cy="3724269"/>
          </a:xfrm>
          <a:custGeom>
            <a:avLst/>
            <a:gdLst>
              <a:gd name="connsiteX0" fmla="*/ 4201201 w 4201201"/>
              <a:gd name="connsiteY0" fmla="*/ 0 h 3724269"/>
              <a:gd name="connsiteX1" fmla="*/ 4201201 w 4201201"/>
              <a:gd name="connsiteY1" fmla="*/ 3649339 h 3724269"/>
              <a:gd name="connsiteX2" fmla="*/ 4201200 w 4201201"/>
              <a:gd name="connsiteY2" fmla="*/ 3649339 h 3724269"/>
              <a:gd name="connsiteX3" fmla="*/ 4201200 w 4201201"/>
              <a:gd name="connsiteY3" fmla="*/ 3724269 h 3724269"/>
              <a:gd name="connsiteX4" fmla="*/ 0 w 4201201"/>
              <a:gd name="connsiteY4" fmla="*/ 3724269 h 3724269"/>
              <a:gd name="connsiteX5" fmla="*/ 0 w 4201201"/>
              <a:gd name="connsiteY5" fmla="*/ 3668389 h 3724269"/>
              <a:gd name="connsiteX6" fmla="*/ 0 w 4201201"/>
              <a:gd name="connsiteY6" fmla="*/ 3317869 h 3724269"/>
              <a:gd name="connsiteX7" fmla="*/ 0 w 4201201"/>
              <a:gd name="connsiteY7" fmla="*/ 2229490 h 3724269"/>
              <a:gd name="connsiteX8" fmla="*/ 1 w 4201201"/>
              <a:gd name="connsiteY8" fmla="*/ 2229490 h 3724269"/>
              <a:gd name="connsiteX9" fmla="*/ 1 w 4201201"/>
              <a:gd name="connsiteY9" fmla="*/ 482461 h 3724269"/>
              <a:gd name="connsiteX10" fmla="*/ 391373 w 4201201"/>
              <a:gd name="connsiteY10" fmla="*/ 625705 h 3724269"/>
              <a:gd name="connsiteX11" fmla="*/ 1676009 w 4201201"/>
              <a:gd name="connsiteY11" fmla="*/ 819924 h 3724269"/>
              <a:gd name="connsiteX12" fmla="*/ 4091362 w 4201201"/>
              <a:gd name="connsiteY12" fmla="*/ 82136 h 3724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01201" h="3724269">
                <a:moveTo>
                  <a:pt x="4201201" y="0"/>
                </a:moveTo>
                <a:lnTo>
                  <a:pt x="4201201" y="3649339"/>
                </a:lnTo>
                <a:lnTo>
                  <a:pt x="4201200" y="3649339"/>
                </a:lnTo>
                <a:lnTo>
                  <a:pt x="4201200" y="3724269"/>
                </a:lnTo>
                <a:lnTo>
                  <a:pt x="0" y="3724269"/>
                </a:lnTo>
                <a:lnTo>
                  <a:pt x="0" y="3668389"/>
                </a:lnTo>
                <a:lnTo>
                  <a:pt x="0" y="3317869"/>
                </a:lnTo>
                <a:lnTo>
                  <a:pt x="0" y="2229490"/>
                </a:lnTo>
                <a:lnTo>
                  <a:pt x="1" y="2229490"/>
                </a:lnTo>
                <a:lnTo>
                  <a:pt x="1" y="482461"/>
                </a:lnTo>
                <a:lnTo>
                  <a:pt x="391373" y="625705"/>
                </a:lnTo>
                <a:cubicBezTo>
                  <a:pt x="797189" y="751927"/>
                  <a:pt x="1228658" y="819924"/>
                  <a:pt x="1676009" y="819924"/>
                </a:cubicBezTo>
                <a:cubicBezTo>
                  <a:pt x="2570710" y="819924"/>
                  <a:pt x="3401886" y="547937"/>
                  <a:pt x="4091362" y="8213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l-PL" dirty="0">
              <a:ln>
                <a:noFill/>
              </a:ln>
            </a:endParaRPr>
          </a:p>
        </p:txBody>
      </p:sp>
      <p:sp>
        <p:nvSpPr>
          <p:cNvPr id="12" name="Symbol zastępczy tekstu 3">
            <a:extLst>
              <a:ext uri="{FF2B5EF4-FFF2-40B4-BE49-F238E27FC236}">
                <a16:creationId xmlns:a16="http://schemas.microsoft.com/office/drawing/2014/main" id="{AA41E004-58D3-4B17-A44F-C48EB63ED94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7987" y="4773853"/>
            <a:ext cx="3571345" cy="122901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None/>
              <a:defRPr lang="pl-PL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Akapit</a:t>
            </a:r>
          </a:p>
        </p:txBody>
      </p:sp>
      <p:sp>
        <p:nvSpPr>
          <p:cNvPr id="13" name="Symbol zastępczy tekstu 7">
            <a:extLst>
              <a:ext uri="{FF2B5EF4-FFF2-40B4-BE49-F238E27FC236}">
                <a16:creationId xmlns:a16="http://schemas.microsoft.com/office/drawing/2014/main" id="{2F920EAA-4641-4451-972C-B554B3946E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7988" y="4215557"/>
            <a:ext cx="3571345" cy="34850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14" name="Symbol zastępczy tekstu 3">
            <a:extLst>
              <a:ext uri="{FF2B5EF4-FFF2-40B4-BE49-F238E27FC236}">
                <a16:creationId xmlns:a16="http://schemas.microsoft.com/office/drawing/2014/main" id="{710EED8C-2F37-4739-B80D-0F408DA8C32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72038" y="4215557"/>
            <a:ext cx="6911975" cy="2058242"/>
          </a:xfrm>
          <a:prstGeom prst="rect">
            <a:avLst/>
          </a:prstGeom>
        </p:spPr>
        <p:txBody>
          <a:bodyPr lIns="0" tIns="0" rIns="0" bIns="0" numCol="2" spcCol="360000" anchor="t"/>
          <a:lstStyle>
            <a:lvl1pPr marL="0" indent="0" algn="just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def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graphicFrame>
        <p:nvGraphicFramePr>
          <p:cNvPr id="11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16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A245515C-C529-9B47-8999-45135515AC5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018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1D344278-66E4-4EFD-A20E-F0F971924358}"/>
              </a:ext>
            </a:extLst>
          </p:cNvPr>
          <p:cNvSpPr/>
          <p:nvPr userDrawn="1"/>
        </p:nvSpPr>
        <p:spPr>
          <a:xfrm>
            <a:off x="0" y="1"/>
            <a:ext cx="12192000" cy="6273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3" name="Symbol zastępczy tekstu 7">
            <a:extLst>
              <a:ext uri="{FF2B5EF4-FFF2-40B4-BE49-F238E27FC236}">
                <a16:creationId xmlns:a16="http://schemas.microsoft.com/office/drawing/2014/main" id="{388EE691-93A8-4213-80F7-5A1F22CA27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387" y="553508"/>
            <a:ext cx="11372626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4844E94-A5AE-413B-9223-EB4818D8D6FB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11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7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CC548035-B666-F840-9A9A-EBEF0A3770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6349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1D344278-66E4-4EFD-A20E-F0F971924358}"/>
              </a:ext>
            </a:extLst>
          </p:cNvPr>
          <p:cNvSpPr/>
          <p:nvPr userDrawn="1"/>
        </p:nvSpPr>
        <p:spPr>
          <a:xfrm>
            <a:off x="0" y="1"/>
            <a:ext cx="12192000" cy="6273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2" name="Symbol zastępczy obrazu 2"/>
          <p:cNvSpPr>
            <a:spLocks noGrp="1" noChangeAspect="1"/>
          </p:cNvSpPr>
          <p:nvPr>
            <p:ph type="pic" sz="quarter" idx="17"/>
          </p:nvPr>
        </p:nvSpPr>
        <p:spPr>
          <a:xfrm>
            <a:off x="7459733" y="2087859"/>
            <a:ext cx="1944000" cy="1944000"/>
          </a:xfrm>
          <a:prstGeom prst="ellipse">
            <a:avLst/>
          </a:prstGeom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21" name="Symbol zastępczy obrazu 2"/>
          <p:cNvSpPr>
            <a:spLocks noGrp="1" noChangeAspect="1"/>
          </p:cNvSpPr>
          <p:nvPr>
            <p:ph type="pic" sz="quarter" idx="16"/>
          </p:nvPr>
        </p:nvSpPr>
        <p:spPr>
          <a:xfrm>
            <a:off x="5168782" y="2064888"/>
            <a:ext cx="1944000" cy="1944000"/>
          </a:xfrm>
          <a:prstGeom prst="ellipse">
            <a:avLst/>
          </a:prstGeom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20" name="Symbol zastępczy obrazu 2"/>
          <p:cNvSpPr>
            <a:spLocks noGrp="1" noChangeAspect="1"/>
          </p:cNvSpPr>
          <p:nvPr>
            <p:ph type="pic" sz="quarter" idx="15"/>
          </p:nvPr>
        </p:nvSpPr>
        <p:spPr>
          <a:xfrm>
            <a:off x="2877831" y="2087859"/>
            <a:ext cx="1944000" cy="1944000"/>
          </a:xfrm>
          <a:prstGeom prst="ellipse">
            <a:avLst/>
          </a:prstGeom>
        </p:spPr>
        <p:txBody>
          <a:bodyPr/>
          <a:lstStyle/>
          <a:p>
            <a:r>
              <a:rPr lang="pl-PL" dirty="0"/>
              <a:t>Kliknij ikonę, aby dodać obraz</a:t>
            </a:r>
          </a:p>
        </p:txBody>
      </p:sp>
      <p:sp>
        <p:nvSpPr>
          <p:cNvPr id="3" name="Symbol zastępczy obrazu 2"/>
          <p:cNvSpPr>
            <a:spLocks noGrp="1" noChangeAspect="1"/>
          </p:cNvSpPr>
          <p:nvPr>
            <p:ph type="pic" sz="quarter" idx="14"/>
          </p:nvPr>
        </p:nvSpPr>
        <p:spPr>
          <a:xfrm>
            <a:off x="629820" y="2064888"/>
            <a:ext cx="1944000" cy="1944000"/>
          </a:xfrm>
          <a:prstGeom prst="ellipse">
            <a:avLst/>
          </a:prstGeom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7" name="Symbol zastępczy obrazu 2">
            <a:extLst>
              <a:ext uri="{FF2B5EF4-FFF2-40B4-BE49-F238E27FC236}">
                <a16:creationId xmlns:a16="http://schemas.microsoft.com/office/drawing/2014/main" id="{6AD107D5-EBC8-BC4A-BECF-240407D6EBD7}"/>
              </a:ext>
            </a:extLst>
          </p:cNvPr>
          <p:cNvSpPr>
            <a:spLocks noGrp="1" noChangeAspect="1"/>
          </p:cNvSpPr>
          <p:nvPr>
            <p:ph type="pic" sz="quarter" idx="22"/>
          </p:nvPr>
        </p:nvSpPr>
        <p:spPr>
          <a:xfrm>
            <a:off x="9727445" y="2087859"/>
            <a:ext cx="1944000" cy="1944000"/>
          </a:xfrm>
          <a:prstGeom prst="ellipse">
            <a:avLst/>
          </a:prstGeom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9770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ymbol zastępczy tekstu 7">
            <a:extLst>
              <a:ext uri="{FF2B5EF4-FFF2-40B4-BE49-F238E27FC236}">
                <a16:creationId xmlns:a16="http://schemas.microsoft.com/office/drawing/2014/main" id="{053DB061-7CD7-4051-947F-68B499C05F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387" y="553508"/>
            <a:ext cx="11372626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20" name="Symbol zastępczy tekstu 3">
            <a:extLst>
              <a:ext uri="{FF2B5EF4-FFF2-40B4-BE49-F238E27FC236}">
                <a16:creationId xmlns:a16="http://schemas.microsoft.com/office/drawing/2014/main" id="{9DDAB515-30BB-4FB4-ADC7-D7C2D2ED89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988" y="1031186"/>
            <a:ext cx="11376025" cy="479099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None/>
              <a:def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Podtytuł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9F7E2EBF-1F4A-48C9-BDE0-C868DAEA7B3D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10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7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B5D172B6-F307-9642-8A8A-2115D0249A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9226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ymbol zastępczy tekstu 7">
            <a:extLst>
              <a:ext uri="{FF2B5EF4-FFF2-40B4-BE49-F238E27FC236}">
                <a16:creationId xmlns:a16="http://schemas.microsoft.com/office/drawing/2014/main" id="{053DB061-7CD7-4051-947F-68B499C05F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387" y="553508"/>
            <a:ext cx="11372626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E23E6F63-0B39-4D7B-82AE-2BD3FA05EFF2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9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6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D469E296-6AF9-BE46-8899-330E36D1145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324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1D344278-66E4-4EFD-A20E-F0F971924358}"/>
              </a:ext>
            </a:extLst>
          </p:cNvPr>
          <p:cNvSpPr/>
          <p:nvPr userDrawn="1"/>
        </p:nvSpPr>
        <p:spPr>
          <a:xfrm>
            <a:off x="0" y="1"/>
            <a:ext cx="12192000" cy="6273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3" name="Symbol zastępczy tekstu 7">
            <a:extLst>
              <a:ext uri="{FF2B5EF4-FFF2-40B4-BE49-F238E27FC236}">
                <a16:creationId xmlns:a16="http://schemas.microsoft.com/office/drawing/2014/main" id="{388EE691-93A8-4213-80F7-5A1F22CA27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387" y="553508"/>
            <a:ext cx="11372626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14" name="Symbol zastępczy tekstu 3">
            <a:extLst>
              <a:ext uri="{FF2B5EF4-FFF2-40B4-BE49-F238E27FC236}">
                <a16:creationId xmlns:a16="http://schemas.microsoft.com/office/drawing/2014/main" id="{4D2AFD56-2B14-405F-A738-73F102715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988" y="1031186"/>
            <a:ext cx="11376025" cy="479099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def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Podtytuł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2597D1DB-8E3C-446F-87CB-D2D6EE65FDDC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12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9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91544731-B942-4648-9150-5E409A14EA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305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95BEE40-56FF-4B74-90F1-00C0FF9D8FAD}"/>
              </a:ext>
            </a:extLst>
          </p:cNvPr>
          <p:cNvSpPr/>
          <p:nvPr userDrawn="1"/>
        </p:nvSpPr>
        <p:spPr>
          <a:xfrm>
            <a:off x="0" y="0"/>
            <a:ext cx="4198938" cy="6273800"/>
          </a:xfrm>
          <a:prstGeom prst="rect">
            <a:avLst/>
          </a:prstGeom>
          <a:solidFill>
            <a:srgbClr val="00A8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8" name="Symbol zastępczy tekstu 7">
            <a:extLst>
              <a:ext uri="{FF2B5EF4-FFF2-40B4-BE49-F238E27FC236}">
                <a16:creationId xmlns:a16="http://schemas.microsoft.com/office/drawing/2014/main" id="{95643EB1-9EBF-450A-B0AC-55EB485489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72037" y="893926"/>
            <a:ext cx="6911975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FFD65FC-5C0E-4B10-BC73-23A6862520F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7987" y="1133475"/>
            <a:ext cx="2140479" cy="2138414"/>
          </a:xfrm>
          <a:prstGeom prst="ellipse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EEAFB021-6EDF-4E6D-B1E1-740E34F96AB0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" name="Symbol zastępczy tekstu 3">
            <a:extLst>
              <a:ext uri="{FF2B5EF4-FFF2-40B4-BE49-F238E27FC236}">
                <a16:creationId xmlns:a16="http://schemas.microsoft.com/office/drawing/2014/main" id="{83AC0D66-213C-4E5B-B3F6-01D19F5B97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7988" y="4190999"/>
            <a:ext cx="3351212" cy="1811867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None/>
              <a:defRPr lang="pl-PL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Akapit</a:t>
            </a:r>
          </a:p>
        </p:txBody>
      </p:sp>
      <p:sp>
        <p:nvSpPr>
          <p:cNvPr id="13" name="Symbol zastępczy tekstu 7">
            <a:extLst>
              <a:ext uri="{FF2B5EF4-FFF2-40B4-BE49-F238E27FC236}">
                <a16:creationId xmlns:a16="http://schemas.microsoft.com/office/drawing/2014/main" id="{3A6CA037-2C4A-4BF9-839A-1FFCDF87BF1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7989" y="3706625"/>
            <a:ext cx="3351212" cy="34850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graphicFrame>
        <p:nvGraphicFramePr>
          <p:cNvPr id="15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10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BC19F0E4-C199-7D44-9A77-8D7DB8D87A9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261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ymbol zastępczy tekstu 7">
            <a:extLst>
              <a:ext uri="{FF2B5EF4-FFF2-40B4-BE49-F238E27FC236}">
                <a16:creationId xmlns:a16="http://schemas.microsoft.com/office/drawing/2014/main" id="{053DB061-7CD7-4051-947F-68B499C05F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387" y="553508"/>
            <a:ext cx="11372626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97C226C-7D67-43B5-B7CC-AB6F6AD551E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617663"/>
            <a:ext cx="4157133" cy="1692804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3" name="Symbol zastępczy obrazu 2">
            <a:extLst>
              <a:ext uri="{FF2B5EF4-FFF2-40B4-BE49-F238E27FC236}">
                <a16:creationId xmlns:a16="http://schemas.microsoft.com/office/drawing/2014/main" id="{8BE3A382-34BC-4D07-BAC7-F8B8811380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22903" y="1617663"/>
            <a:ext cx="3745970" cy="1692804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4" name="Symbol zastępczy obrazu 2">
            <a:extLst>
              <a:ext uri="{FF2B5EF4-FFF2-40B4-BE49-F238E27FC236}">
                <a16:creationId xmlns:a16="http://schemas.microsoft.com/office/drawing/2014/main" id="{D14C2970-F0B1-4A43-80E2-172CCAEEC3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34642" y="1617663"/>
            <a:ext cx="4157358" cy="1692804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02B100DE-0423-4194-A410-40211D2D86CF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9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10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5019F46B-8816-174D-ADFA-A4103DD8EAF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9328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ymbol zastępczy tekstu 7">
            <a:extLst>
              <a:ext uri="{FF2B5EF4-FFF2-40B4-BE49-F238E27FC236}">
                <a16:creationId xmlns:a16="http://schemas.microsoft.com/office/drawing/2014/main" id="{053DB061-7CD7-4051-947F-68B499C05F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387" y="553508"/>
            <a:ext cx="11372626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E4EDA0B3-53CB-4060-A737-B4337E64AE61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6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7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A49BB9ED-E41D-C149-9C92-918873BB1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0683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obrazu 15">
            <a:extLst>
              <a:ext uri="{FF2B5EF4-FFF2-40B4-BE49-F238E27FC236}">
                <a16:creationId xmlns:a16="http://schemas.microsoft.com/office/drawing/2014/main" id="{9236ED6E-C0C2-4472-B201-D7968FFC9B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68861" y="2"/>
            <a:ext cx="4313620" cy="6857999"/>
          </a:xfrm>
          <a:custGeom>
            <a:avLst/>
            <a:gdLst>
              <a:gd name="connsiteX0" fmla="*/ 736945 w 4313620"/>
              <a:gd name="connsiteY0" fmla="*/ 0 h 6857999"/>
              <a:gd name="connsiteX1" fmla="*/ 3720488 w 4313620"/>
              <a:gd name="connsiteY1" fmla="*/ 0 h 6857999"/>
              <a:gd name="connsiteX2" fmla="*/ 3773076 w 4313620"/>
              <a:gd name="connsiteY2" fmla="*/ 116321 h 6857999"/>
              <a:gd name="connsiteX3" fmla="*/ 4313620 w 4313620"/>
              <a:gd name="connsiteY3" fmla="*/ 2793732 h 6857999"/>
              <a:gd name="connsiteX4" fmla="*/ 3138886 w 4313620"/>
              <a:gd name="connsiteY4" fmla="*/ 6639550 h 6857999"/>
              <a:gd name="connsiteX5" fmla="*/ 2983543 w 4313620"/>
              <a:gd name="connsiteY5" fmla="*/ 6857999 h 6857999"/>
              <a:gd name="connsiteX6" fmla="*/ 0 w 4313620"/>
              <a:gd name="connsiteY6" fmla="*/ 6857999 h 6857999"/>
              <a:gd name="connsiteX7" fmla="*/ 155343 w 4313620"/>
              <a:gd name="connsiteY7" fmla="*/ 6639550 h 6857999"/>
              <a:gd name="connsiteX8" fmla="*/ 1330077 w 4313620"/>
              <a:gd name="connsiteY8" fmla="*/ 2793732 h 6857999"/>
              <a:gd name="connsiteX9" fmla="*/ 789533 w 4313620"/>
              <a:gd name="connsiteY9" fmla="*/ 11632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13620" h="6857999">
                <a:moveTo>
                  <a:pt x="736945" y="0"/>
                </a:moveTo>
                <a:lnTo>
                  <a:pt x="3720488" y="0"/>
                </a:lnTo>
                <a:lnTo>
                  <a:pt x="3773076" y="116321"/>
                </a:lnTo>
                <a:cubicBezTo>
                  <a:pt x="4121145" y="939250"/>
                  <a:pt x="4313620" y="1844014"/>
                  <a:pt x="4313620" y="2793732"/>
                </a:cubicBezTo>
                <a:cubicBezTo>
                  <a:pt x="4313620" y="4218310"/>
                  <a:pt x="3880552" y="5541739"/>
                  <a:pt x="3138886" y="6639550"/>
                </a:cubicBezTo>
                <a:lnTo>
                  <a:pt x="2983543" y="6857999"/>
                </a:lnTo>
                <a:lnTo>
                  <a:pt x="0" y="6857999"/>
                </a:lnTo>
                <a:lnTo>
                  <a:pt x="155343" y="6639550"/>
                </a:lnTo>
                <a:cubicBezTo>
                  <a:pt x="897009" y="5541739"/>
                  <a:pt x="1330077" y="4218310"/>
                  <a:pt x="1330077" y="2793732"/>
                </a:cubicBezTo>
                <a:cubicBezTo>
                  <a:pt x="1330077" y="1844014"/>
                  <a:pt x="1137602" y="939250"/>
                  <a:pt x="789533" y="116321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2" name="Symbol zastępczy obrazu 11">
            <a:extLst>
              <a:ext uri="{FF2B5EF4-FFF2-40B4-BE49-F238E27FC236}">
                <a16:creationId xmlns:a16="http://schemas.microsoft.com/office/drawing/2014/main" id="{1F339D53-E91A-44C0-A136-AD7DB24D7AC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4106228" cy="6858001"/>
          </a:xfrm>
          <a:custGeom>
            <a:avLst/>
            <a:gdLst>
              <a:gd name="connsiteX0" fmla="*/ 0 w 4106228"/>
              <a:gd name="connsiteY0" fmla="*/ 0 h 6858001"/>
              <a:gd name="connsiteX1" fmla="*/ 711200 w 4106228"/>
              <a:gd name="connsiteY1" fmla="*/ 0 h 6858001"/>
              <a:gd name="connsiteX2" fmla="*/ 711200 w 4106228"/>
              <a:gd name="connsiteY2" fmla="*/ 2 h 6858001"/>
              <a:gd name="connsiteX3" fmla="*/ 1845628 w 4106228"/>
              <a:gd name="connsiteY3" fmla="*/ 2 h 6858001"/>
              <a:gd name="connsiteX4" fmla="*/ 3513096 w 4106228"/>
              <a:gd name="connsiteY4" fmla="*/ 2 h 6858001"/>
              <a:gd name="connsiteX5" fmla="*/ 3565684 w 4106228"/>
              <a:gd name="connsiteY5" fmla="*/ 116323 h 6858001"/>
              <a:gd name="connsiteX6" fmla="*/ 4106228 w 4106228"/>
              <a:gd name="connsiteY6" fmla="*/ 2793734 h 6858001"/>
              <a:gd name="connsiteX7" fmla="*/ 2931494 w 4106228"/>
              <a:gd name="connsiteY7" fmla="*/ 6639552 h 6858001"/>
              <a:gd name="connsiteX8" fmla="*/ 2776151 w 4106228"/>
              <a:gd name="connsiteY8" fmla="*/ 6858001 h 6858001"/>
              <a:gd name="connsiteX9" fmla="*/ 1845628 w 4106228"/>
              <a:gd name="connsiteY9" fmla="*/ 6858001 h 6858001"/>
              <a:gd name="connsiteX10" fmla="*/ 1834944 w 4106228"/>
              <a:gd name="connsiteY10" fmla="*/ 6858001 h 6858001"/>
              <a:gd name="connsiteX11" fmla="*/ 110490 w 4106228"/>
              <a:gd name="connsiteY11" fmla="*/ 6858001 h 6858001"/>
              <a:gd name="connsiteX12" fmla="*/ 110490 w 4106228"/>
              <a:gd name="connsiteY12" fmla="*/ 6858000 h 6858001"/>
              <a:gd name="connsiteX13" fmla="*/ 0 w 4106228"/>
              <a:gd name="connsiteY13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106228" h="6858001">
                <a:moveTo>
                  <a:pt x="0" y="0"/>
                </a:moveTo>
                <a:lnTo>
                  <a:pt x="711200" y="0"/>
                </a:lnTo>
                <a:lnTo>
                  <a:pt x="711200" y="2"/>
                </a:lnTo>
                <a:lnTo>
                  <a:pt x="1845628" y="2"/>
                </a:lnTo>
                <a:lnTo>
                  <a:pt x="3513096" y="2"/>
                </a:lnTo>
                <a:lnTo>
                  <a:pt x="3565684" y="116323"/>
                </a:lnTo>
                <a:cubicBezTo>
                  <a:pt x="3913753" y="939252"/>
                  <a:pt x="4106228" y="1844016"/>
                  <a:pt x="4106228" y="2793734"/>
                </a:cubicBezTo>
                <a:cubicBezTo>
                  <a:pt x="4106228" y="4218312"/>
                  <a:pt x="3673160" y="5541741"/>
                  <a:pt x="2931494" y="6639552"/>
                </a:cubicBezTo>
                <a:lnTo>
                  <a:pt x="2776151" y="6858001"/>
                </a:lnTo>
                <a:lnTo>
                  <a:pt x="1845628" y="6858001"/>
                </a:lnTo>
                <a:lnTo>
                  <a:pt x="1834944" y="6858001"/>
                </a:lnTo>
                <a:lnTo>
                  <a:pt x="110490" y="6858001"/>
                </a:lnTo>
                <a:lnTo>
                  <a:pt x="11049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8" name="Obraz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060" y="4593600"/>
            <a:ext cx="1961417" cy="2264400"/>
          </a:xfrm>
          <a:prstGeom prst="rect">
            <a:avLst/>
          </a:prstGeom>
        </p:spPr>
      </p:pic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10533AE8-E860-4BB6-B335-863B9445E5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93064" y="2433837"/>
            <a:ext cx="3790950" cy="149046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10" name="Symbol zastępczy tekstu 2">
            <a:extLst>
              <a:ext uri="{FF2B5EF4-FFF2-40B4-BE49-F238E27FC236}">
                <a16:creationId xmlns:a16="http://schemas.microsoft.com/office/drawing/2014/main" id="{18E308A2-A710-47AE-93B5-43C599E65AC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993063" y="5486400"/>
            <a:ext cx="3790949" cy="787400"/>
          </a:xfrm>
          <a:prstGeom prst="rect">
            <a:avLst/>
          </a:prstGeom>
        </p:spPr>
        <p:txBody>
          <a:bodyPr lIns="0" r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pl-PL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>
              <a:lnSpc>
                <a:spcPct val="100000"/>
              </a:lnSpc>
            </a:pPr>
            <a:r>
              <a:rPr lang="pl-PL"/>
              <a:t>Kliknij, aby edytować style wzorca tekstu</a:t>
            </a:r>
          </a:p>
        </p:txBody>
      </p:sp>
      <p:sp>
        <p:nvSpPr>
          <p:cNvPr id="11" name="Symbol zastępczy tekstu 7">
            <a:extLst>
              <a:ext uri="{FF2B5EF4-FFF2-40B4-BE49-F238E27FC236}">
                <a16:creationId xmlns:a16="http://schemas.microsoft.com/office/drawing/2014/main" id="{06ECCD0F-4FA9-4579-8463-9273BCE07B4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93063" y="4293904"/>
            <a:ext cx="3790950" cy="458201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pic>
        <p:nvPicPr>
          <p:cNvPr id="13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58EA94EE-BF9D-6747-8BA1-AD1FAE54DF6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534" y="-33453"/>
            <a:ext cx="2018371" cy="2018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62925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ole tekstowe 20">
            <a:extLst>
              <a:ext uri="{FF2B5EF4-FFF2-40B4-BE49-F238E27FC236}">
                <a16:creationId xmlns:a16="http://schemas.microsoft.com/office/drawing/2014/main" id="{E1C78028-FB4D-47D2-9CCB-3363E0DEBE0C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DEC87651-56FD-4FFB-8C15-23FA65688E71}"/>
              </a:ext>
            </a:extLst>
          </p:cNvPr>
          <p:cNvSpPr/>
          <p:nvPr userDrawn="1"/>
        </p:nvSpPr>
        <p:spPr>
          <a:xfrm>
            <a:off x="0" y="0"/>
            <a:ext cx="4198938" cy="6273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" name="Symbol zastępczy tekstu 7">
            <a:extLst>
              <a:ext uri="{FF2B5EF4-FFF2-40B4-BE49-F238E27FC236}">
                <a16:creationId xmlns:a16="http://schemas.microsoft.com/office/drawing/2014/main" id="{A7C53E23-01E6-4F5E-990D-4EAB2C8944B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553508"/>
            <a:ext cx="2690811" cy="194839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graphicFrame>
        <p:nvGraphicFramePr>
          <p:cNvPr id="8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9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D8CC35E7-B930-9E47-84E4-0C2FF34279D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0307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ymbol zastępczy tekstu 7">
            <a:extLst>
              <a:ext uri="{FF2B5EF4-FFF2-40B4-BE49-F238E27FC236}">
                <a16:creationId xmlns:a16="http://schemas.microsoft.com/office/drawing/2014/main" id="{053DB061-7CD7-4051-947F-68B499C05F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387" y="553508"/>
            <a:ext cx="11372626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6" name="Symbol zastępczy obrazu 7">
            <a:extLst>
              <a:ext uri="{FF2B5EF4-FFF2-40B4-BE49-F238E27FC236}">
                <a16:creationId xmlns:a16="http://schemas.microsoft.com/office/drawing/2014/main" id="{979DB5ED-F220-4F1C-AF64-E135F079BA6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7988" y="1742253"/>
            <a:ext cx="5688012" cy="3600000"/>
          </a:xfrm>
          <a:prstGeom prst="rect">
            <a:avLst/>
          </a:prstGeom>
          <a:noFill/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632BBF4D-BC16-4C5B-9281-C1A5090CDF1B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10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7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838817A2-94F3-1646-B52F-CBD20D5F04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5928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7">
            <a:extLst>
              <a:ext uri="{FF2B5EF4-FFF2-40B4-BE49-F238E27FC236}">
                <a16:creationId xmlns:a16="http://schemas.microsoft.com/office/drawing/2014/main" id="{388EE691-93A8-4213-80F7-5A1F22CA27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387" y="553508"/>
            <a:ext cx="11372626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14" name="Symbol zastępczy tekstu 3">
            <a:extLst>
              <a:ext uri="{FF2B5EF4-FFF2-40B4-BE49-F238E27FC236}">
                <a16:creationId xmlns:a16="http://schemas.microsoft.com/office/drawing/2014/main" id="{4D2AFD56-2B14-405F-A738-73F102715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988" y="1031186"/>
            <a:ext cx="11376025" cy="479099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def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Podtytuł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2597D1DB-8E3C-446F-87CB-D2D6EE65FDDC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2" name="Symbol zastępczy obrazu 7">
            <a:extLst>
              <a:ext uri="{FF2B5EF4-FFF2-40B4-BE49-F238E27FC236}">
                <a16:creationId xmlns:a16="http://schemas.microsoft.com/office/drawing/2014/main" id="{2BBC2ADD-87B8-45DC-BD33-6C0DC5BB16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260613" y="1983781"/>
            <a:ext cx="2520000" cy="3456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graphicFrame>
        <p:nvGraphicFramePr>
          <p:cNvPr id="8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9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9B927F53-E7D9-3541-96C7-67C72B96FA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52034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Dowolny kształt: kształt 25">
            <a:extLst>
              <a:ext uri="{FF2B5EF4-FFF2-40B4-BE49-F238E27FC236}">
                <a16:creationId xmlns:a16="http://schemas.microsoft.com/office/drawing/2014/main" id="{891327A5-D393-4593-BE1B-4DE9623A7EA2}"/>
              </a:ext>
            </a:extLst>
          </p:cNvPr>
          <p:cNvSpPr/>
          <p:nvPr userDrawn="1"/>
        </p:nvSpPr>
        <p:spPr>
          <a:xfrm>
            <a:off x="0" y="-1"/>
            <a:ext cx="8570579" cy="6858001"/>
          </a:xfrm>
          <a:custGeom>
            <a:avLst/>
            <a:gdLst>
              <a:gd name="connsiteX0" fmla="*/ 1388099 w 8570579"/>
              <a:gd name="connsiteY0" fmla="*/ 0 h 6858001"/>
              <a:gd name="connsiteX1" fmla="*/ 3303526 w 8570579"/>
              <a:gd name="connsiteY1" fmla="*/ 0 h 6858001"/>
              <a:gd name="connsiteX2" fmla="*/ 3303526 w 8570579"/>
              <a:gd name="connsiteY2" fmla="*/ 1 h 6858001"/>
              <a:gd name="connsiteX3" fmla="*/ 3315751 w 8570579"/>
              <a:gd name="connsiteY3" fmla="*/ 1 h 6858001"/>
              <a:gd name="connsiteX4" fmla="*/ 4217927 w 8570579"/>
              <a:gd name="connsiteY4" fmla="*/ 1 h 6858001"/>
              <a:gd name="connsiteX5" fmla="*/ 7979793 w 8570579"/>
              <a:gd name="connsiteY5" fmla="*/ 1 h 6858001"/>
              <a:gd name="connsiteX6" fmla="*/ 8030088 w 8570579"/>
              <a:gd name="connsiteY6" fmla="*/ 111251 h 6858001"/>
              <a:gd name="connsiteX7" fmla="*/ 8570579 w 8570579"/>
              <a:gd name="connsiteY7" fmla="*/ 2788401 h 6858001"/>
              <a:gd name="connsiteX8" fmla="*/ 7395959 w 8570579"/>
              <a:gd name="connsiteY8" fmla="*/ 6633845 h 6858001"/>
              <a:gd name="connsiteX9" fmla="*/ 7236558 w 8570579"/>
              <a:gd name="connsiteY9" fmla="*/ 6858001 h 6858001"/>
              <a:gd name="connsiteX10" fmla="*/ 4217927 w 8570579"/>
              <a:gd name="connsiteY10" fmla="*/ 6858001 h 6858001"/>
              <a:gd name="connsiteX11" fmla="*/ 3315751 w 8570579"/>
              <a:gd name="connsiteY11" fmla="*/ 6858001 h 6858001"/>
              <a:gd name="connsiteX12" fmla="*/ 1388099 w 8570579"/>
              <a:gd name="connsiteY12" fmla="*/ 6858001 h 6858001"/>
              <a:gd name="connsiteX13" fmla="*/ 1388099 w 8570579"/>
              <a:gd name="connsiteY13" fmla="*/ 6858000 h 6858001"/>
              <a:gd name="connsiteX14" fmla="*/ 0 w 8570579"/>
              <a:gd name="connsiteY14" fmla="*/ 6858000 h 6858001"/>
              <a:gd name="connsiteX15" fmla="*/ 0 w 8570579"/>
              <a:gd name="connsiteY15" fmla="*/ 1 h 6858001"/>
              <a:gd name="connsiteX16" fmla="*/ 1388099 w 8570579"/>
              <a:gd name="connsiteY16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570579" h="6858001">
                <a:moveTo>
                  <a:pt x="1388099" y="0"/>
                </a:moveTo>
                <a:lnTo>
                  <a:pt x="3303526" y="0"/>
                </a:lnTo>
                <a:lnTo>
                  <a:pt x="3303526" y="1"/>
                </a:lnTo>
                <a:lnTo>
                  <a:pt x="3315751" y="1"/>
                </a:lnTo>
                <a:lnTo>
                  <a:pt x="4217927" y="1"/>
                </a:lnTo>
                <a:lnTo>
                  <a:pt x="7979793" y="1"/>
                </a:lnTo>
                <a:lnTo>
                  <a:pt x="8030088" y="111251"/>
                </a:lnTo>
                <a:cubicBezTo>
                  <a:pt x="8378123" y="934100"/>
                  <a:pt x="8570579" y="1838775"/>
                  <a:pt x="8570579" y="2788401"/>
                </a:cubicBezTo>
                <a:cubicBezTo>
                  <a:pt x="8570579" y="4212840"/>
                  <a:pt x="8137553" y="5536141"/>
                  <a:pt x="7395959" y="6633845"/>
                </a:cubicBezTo>
                <a:lnTo>
                  <a:pt x="7236558" y="6858001"/>
                </a:lnTo>
                <a:lnTo>
                  <a:pt x="4217927" y="6858001"/>
                </a:lnTo>
                <a:lnTo>
                  <a:pt x="3315751" y="6858001"/>
                </a:lnTo>
                <a:lnTo>
                  <a:pt x="1388099" y="6858001"/>
                </a:lnTo>
                <a:lnTo>
                  <a:pt x="1388099" y="6858000"/>
                </a:lnTo>
                <a:lnTo>
                  <a:pt x="0" y="6858000"/>
                </a:lnTo>
                <a:lnTo>
                  <a:pt x="0" y="1"/>
                </a:lnTo>
                <a:lnTo>
                  <a:pt x="1388099" y="1"/>
                </a:lnTo>
                <a:close/>
              </a:path>
            </a:pathLst>
          </a:custGeom>
          <a:gradFill flip="none" rotWithShape="1">
            <a:gsLst>
              <a:gs pos="50000">
                <a:schemeClr val="accent2"/>
              </a:gs>
              <a:gs pos="15000">
                <a:schemeClr val="accent3"/>
              </a:gs>
              <a:gs pos="0">
                <a:schemeClr val="accent4"/>
              </a:gs>
              <a:gs pos="100000">
                <a:schemeClr val="tx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pl-PL" dirty="0"/>
          </a:p>
        </p:txBody>
      </p:sp>
      <p:sp>
        <p:nvSpPr>
          <p:cNvPr id="7" name="Symbol zastępczy tekstu 7">
            <a:extLst>
              <a:ext uri="{FF2B5EF4-FFF2-40B4-BE49-F238E27FC236}">
                <a16:creationId xmlns:a16="http://schemas.microsoft.com/office/drawing/2014/main" id="{DFCD540E-DFEF-45AD-9DAB-A8DEA0F3AB4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354932" y="2742710"/>
            <a:ext cx="6638131" cy="137258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Zapraszam do kontaktu</a:t>
            </a:r>
          </a:p>
        </p:txBody>
      </p:sp>
      <p:sp>
        <p:nvSpPr>
          <p:cNvPr id="6" name="Symbol zastępczy tekstu 2">
            <a:extLst>
              <a:ext uri="{FF2B5EF4-FFF2-40B4-BE49-F238E27FC236}">
                <a16:creationId xmlns:a16="http://schemas.microsoft.com/office/drawing/2014/main" id="{C871617D-FA94-4FBB-BBFC-422365D37D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58250" y="5369169"/>
            <a:ext cx="2925762" cy="904631"/>
          </a:xfrm>
          <a:prstGeom prst="rect">
            <a:avLst/>
          </a:prstGeom>
        </p:spPr>
        <p:txBody>
          <a:bodyPr lIns="0" rIns="0"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pl-PL" sz="1600" smtClean="0">
                <a:solidFill>
                  <a:srgbClr val="555555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pic>
        <p:nvPicPr>
          <p:cNvPr id="8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375CB9A3-3B97-5D44-8172-0E0B6294CC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534" y="-33453"/>
            <a:ext cx="2018371" cy="2018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4272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40592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ymbol zastępczy tekstu 7">
            <a:extLst>
              <a:ext uri="{FF2B5EF4-FFF2-40B4-BE49-F238E27FC236}">
                <a16:creationId xmlns:a16="http://schemas.microsoft.com/office/drawing/2014/main" id="{053DB061-7CD7-4051-947F-68B499C05F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387" y="553508"/>
            <a:ext cx="11372626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6" name="Symbol zastępczy obrazu 7">
            <a:extLst>
              <a:ext uri="{FF2B5EF4-FFF2-40B4-BE49-F238E27FC236}">
                <a16:creationId xmlns:a16="http://schemas.microsoft.com/office/drawing/2014/main" id="{979DB5ED-F220-4F1C-AF64-E135F079BA6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7988" y="1742253"/>
            <a:ext cx="5688012" cy="3600000"/>
          </a:xfrm>
          <a:prstGeom prst="rect">
            <a:avLst/>
          </a:prstGeom>
          <a:noFill/>
        </p:spPr>
        <p:txBody>
          <a:bodyPr/>
          <a:lstStyle/>
          <a:p>
            <a:endParaRPr lang="pl-PL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632BBF4D-BC16-4C5B-9281-C1A5090CDF1B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10" name="Tabela 3">
            <a:extLst>
              <a:ext uri="{FF2B5EF4-FFF2-40B4-BE49-F238E27FC236}">
                <a16:creationId xmlns:a16="http://schemas.microsoft.com/office/drawing/2014/main" id="{AD18DA74-D214-4641-951C-9CD2ADF348E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23599177"/>
              </p:ext>
            </p:extLst>
          </p:nvPr>
        </p:nvGraphicFramePr>
        <p:xfrm>
          <a:off x="10411602" y="6500640"/>
          <a:ext cx="1372411" cy="16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2411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360000" algn="r"/>
                      <a:r>
                        <a:rPr lang="pl-PL" sz="1100" b="0" kern="1200" spc="30" baseline="0" dirty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pzu.pl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graphicFrame>
        <p:nvGraphicFramePr>
          <p:cNvPr id="11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258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7">
            <a:extLst>
              <a:ext uri="{FF2B5EF4-FFF2-40B4-BE49-F238E27FC236}">
                <a16:creationId xmlns:a16="http://schemas.microsoft.com/office/drawing/2014/main" id="{10533AE8-E860-4BB6-B335-863B9445E5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93064" y="2433837"/>
            <a:ext cx="3790950" cy="149046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8" name="Symbol zastępczy obrazu 7">
            <a:extLst>
              <a:ext uri="{FF2B5EF4-FFF2-40B4-BE49-F238E27FC236}">
                <a16:creationId xmlns:a16="http://schemas.microsoft.com/office/drawing/2014/main" id="{748486F2-85BD-4185-BD80-0471BCF3AC8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7182481" cy="6858000"/>
          </a:xfrm>
          <a:custGeom>
            <a:avLst/>
            <a:gdLst>
              <a:gd name="connsiteX0" fmla="*/ 0 w 7182481"/>
              <a:gd name="connsiteY0" fmla="*/ 0 h 6858000"/>
              <a:gd name="connsiteX1" fmla="*/ 1938338 w 7182481"/>
              <a:gd name="connsiteY1" fmla="*/ 0 h 6858000"/>
              <a:gd name="connsiteX2" fmla="*/ 1938338 w 7182481"/>
              <a:gd name="connsiteY2" fmla="*/ 1 h 6858000"/>
              <a:gd name="connsiteX3" fmla="*/ 6589349 w 7182481"/>
              <a:gd name="connsiteY3" fmla="*/ 1 h 6858000"/>
              <a:gd name="connsiteX4" fmla="*/ 6641937 w 7182481"/>
              <a:gd name="connsiteY4" fmla="*/ 116322 h 6858000"/>
              <a:gd name="connsiteX5" fmla="*/ 7182481 w 7182481"/>
              <a:gd name="connsiteY5" fmla="*/ 2793733 h 6858000"/>
              <a:gd name="connsiteX6" fmla="*/ 6007747 w 7182481"/>
              <a:gd name="connsiteY6" fmla="*/ 6639551 h 6858000"/>
              <a:gd name="connsiteX7" fmla="*/ 5852404 w 7182481"/>
              <a:gd name="connsiteY7" fmla="*/ 6858000 h 6858000"/>
              <a:gd name="connsiteX8" fmla="*/ 1938338 w 7182481"/>
              <a:gd name="connsiteY8" fmla="*/ 6858000 h 6858000"/>
              <a:gd name="connsiteX9" fmla="*/ 1927654 w 7182481"/>
              <a:gd name="connsiteY9" fmla="*/ 6858000 h 6858000"/>
              <a:gd name="connsiteX10" fmla="*/ 0 w 7182481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182481" h="6858000">
                <a:moveTo>
                  <a:pt x="0" y="0"/>
                </a:moveTo>
                <a:lnTo>
                  <a:pt x="1938338" y="0"/>
                </a:lnTo>
                <a:lnTo>
                  <a:pt x="1938338" y="1"/>
                </a:lnTo>
                <a:lnTo>
                  <a:pt x="6589349" y="1"/>
                </a:lnTo>
                <a:lnTo>
                  <a:pt x="6641937" y="116322"/>
                </a:lnTo>
                <a:cubicBezTo>
                  <a:pt x="6990006" y="939251"/>
                  <a:pt x="7182481" y="1844015"/>
                  <a:pt x="7182481" y="2793733"/>
                </a:cubicBezTo>
                <a:cubicBezTo>
                  <a:pt x="7182481" y="4218311"/>
                  <a:pt x="6749413" y="5541740"/>
                  <a:pt x="6007747" y="6639551"/>
                </a:cubicBezTo>
                <a:lnTo>
                  <a:pt x="5852404" y="6858000"/>
                </a:lnTo>
                <a:lnTo>
                  <a:pt x="1938338" y="6858000"/>
                </a:lnTo>
                <a:lnTo>
                  <a:pt x="1927654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4" name="Symbol zastępczy tekstu 2">
            <a:extLst>
              <a:ext uri="{FF2B5EF4-FFF2-40B4-BE49-F238E27FC236}">
                <a16:creationId xmlns:a16="http://schemas.microsoft.com/office/drawing/2014/main" id="{18E308A2-A710-47AE-93B5-43C599E65AC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993063" y="5486400"/>
            <a:ext cx="3790949" cy="787400"/>
          </a:xfrm>
          <a:prstGeom prst="rect">
            <a:avLst/>
          </a:prstGeom>
        </p:spPr>
        <p:txBody>
          <a:bodyPr lIns="0" r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pl-PL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>
              <a:lnSpc>
                <a:spcPct val="100000"/>
              </a:lnSpc>
            </a:pPr>
            <a:r>
              <a:rPr lang="pl-PL"/>
              <a:t>Kliknij, aby edytować style wzorca tekstu</a:t>
            </a:r>
          </a:p>
        </p:txBody>
      </p:sp>
      <p:sp>
        <p:nvSpPr>
          <p:cNvPr id="6" name="Symbol zastępczy tekstu 7">
            <a:extLst>
              <a:ext uri="{FF2B5EF4-FFF2-40B4-BE49-F238E27FC236}">
                <a16:creationId xmlns:a16="http://schemas.microsoft.com/office/drawing/2014/main" id="{06ECCD0F-4FA9-4579-8463-9273BCE07B4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93063" y="4293904"/>
            <a:ext cx="3790950" cy="458201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060" y="4593600"/>
            <a:ext cx="1961417" cy="2264400"/>
          </a:xfrm>
          <a:prstGeom prst="rect">
            <a:avLst/>
          </a:prstGeom>
        </p:spPr>
      </p:pic>
      <p:pic>
        <p:nvPicPr>
          <p:cNvPr id="9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87B20282-4FFB-9243-916E-AA8974A7D95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534" y="-33453"/>
            <a:ext cx="2018371" cy="2018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711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owolny kształt: kształt 5">
            <a:extLst>
              <a:ext uri="{FF2B5EF4-FFF2-40B4-BE49-F238E27FC236}">
                <a16:creationId xmlns:a16="http://schemas.microsoft.com/office/drawing/2014/main" id="{BA85E753-354C-4D79-9B92-E0B44E587F76}"/>
              </a:ext>
            </a:extLst>
          </p:cNvPr>
          <p:cNvSpPr/>
          <p:nvPr userDrawn="1"/>
        </p:nvSpPr>
        <p:spPr>
          <a:xfrm>
            <a:off x="0" y="-1"/>
            <a:ext cx="7182480" cy="6858001"/>
          </a:xfrm>
          <a:custGeom>
            <a:avLst/>
            <a:gdLst>
              <a:gd name="connsiteX0" fmla="*/ 0 w 7182480"/>
              <a:gd name="connsiteY0" fmla="*/ 0 h 6858001"/>
              <a:gd name="connsiteX1" fmla="*/ 1915427 w 7182480"/>
              <a:gd name="connsiteY1" fmla="*/ 0 h 6858001"/>
              <a:gd name="connsiteX2" fmla="*/ 1915427 w 7182480"/>
              <a:gd name="connsiteY2" fmla="*/ 1 h 6858001"/>
              <a:gd name="connsiteX3" fmla="*/ 1927652 w 7182480"/>
              <a:gd name="connsiteY3" fmla="*/ 1 h 6858001"/>
              <a:gd name="connsiteX4" fmla="*/ 2829828 w 7182480"/>
              <a:gd name="connsiteY4" fmla="*/ 1 h 6858001"/>
              <a:gd name="connsiteX5" fmla="*/ 6591694 w 7182480"/>
              <a:gd name="connsiteY5" fmla="*/ 1 h 6858001"/>
              <a:gd name="connsiteX6" fmla="*/ 6641989 w 7182480"/>
              <a:gd name="connsiteY6" fmla="*/ 111251 h 6858001"/>
              <a:gd name="connsiteX7" fmla="*/ 7182480 w 7182480"/>
              <a:gd name="connsiteY7" fmla="*/ 2788401 h 6858001"/>
              <a:gd name="connsiteX8" fmla="*/ 6007860 w 7182480"/>
              <a:gd name="connsiteY8" fmla="*/ 6633845 h 6858001"/>
              <a:gd name="connsiteX9" fmla="*/ 5848459 w 7182480"/>
              <a:gd name="connsiteY9" fmla="*/ 6858001 h 6858001"/>
              <a:gd name="connsiteX10" fmla="*/ 2829828 w 7182480"/>
              <a:gd name="connsiteY10" fmla="*/ 6858001 h 6858001"/>
              <a:gd name="connsiteX11" fmla="*/ 1927652 w 7182480"/>
              <a:gd name="connsiteY11" fmla="*/ 6858001 h 6858001"/>
              <a:gd name="connsiteX12" fmla="*/ 0 w 7182480"/>
              <a:gd name="connsiteY12" fmla="*/ 6858001 h 6858001"/>
              <a:gd name="connsiteX13" fmla="*/ 0 w 7182480"/>
              <a:gd name="connsiteY13" fmla="*/ 6858000 h 6858001"/>
              <a:gd name="connsiteX14" fmla="*/ 0 w 7182480"/>
              <a:gd name="connsiteY14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182480" h="6858001">
                <a:moveTo>
                  <a:pt x="0" y="0"/>
                </a:moveTo>
                <a:lnTo>
                  <a:pt x="1915427" y="0"/>
                </a:lnTo>
                <a:lnTo>
                  <a:pt x="1915427" y="1"/>
                </a:lnTo>
                <a:lnTo>
                  <a:pt x="1927652" y="1"/>
                </a:lnTo>
                <a:lnTo>
                  <a:pt x="2829828" y="1"/>
                </a:lnTo>
                <a:lnTo>
                  <a:pt x="6591694" y="1"/>
                </a:lnTo>
                <a:lnTo>
                  <a:pt x="6641989" y="111251"/>
                </a:lnTo>
                <a:cubicBezTo>
                  <a:pt x="6990024" y="934100"/>
                  <a:pt x="7182480" y="1838775"/>
                  <a:pt x="7182480" y="2788401"/>
                </a:cubicBezTo>
                <a:cubicBezTo>
                  <a:pt x="7182480" y="4212840"/>
                  <a:pt x="6749454" y="5536141"/>
                  <a:pt x="6007860" y="6633845"/>
                </a:cubicBezTo>
                <a:lnTo>
                  <a:pt x="5848459" y="6858001"/>
                </a:lnTo>
                <a:lnTo>
                  <a:pt x="2829828" y="6858001"/>
                </a:lnTo>
                <a:lnTo>
                  <a:pt x="1927652" y="6858001"/>
                </a:lnTo>
                <a:lnTo>
                  <a:pt x="0" y="6858001"/>
                </a:lnTo>
                <a:lnTo>
                  <a:pt x="0" y="6858000"/>
                </a:lnTo>
                <a:lnTo>
                  <a:pt x="0" y="1"/>
                </a:lnTo>
                <a:close/>
              </a:path>
            </a:pathLst>
          </a:custGeom>
          <a:gradFill flip="none" rotWithShape="1">
            <a:gsLst>
              <a:gs pos="18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pl-PL" dirty="0"/>
          </a:p>
        </p:txBody>
      </p:sp>
      <p:sp>
        <p:nvSpPr>
          <p:cNvPr id="5" name="Symbol zastępczy obrazu 4">
            <a:extLst>
              <a:ext uri="{FF2B5EF4-FFF2-40B4-BE49-F238E27FC236}">
                <a16:creationId xmlns:a16="http://schemas.microsoft.com/office/drawing/2014/main" id="{80F613BE-75AF-4DF4-AA5F-42739EA7C4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62883" y="1383583"/>
            <a:ext cx="4092888" cy="4090832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10" name="Obraz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060" y="4593600"/>
            <a:ext cx="1961417" cy="2264400"/>
          </a:xfrm>
          <a:prstGeom prst="rect">
            <a:avLst/>
          </a:prstGeom>
        </p:spPr>
      </p:pic>
      <p:sp>
        <p:nvSpPr>
          <p:cNvPr id="11" name="Symbol zastępczy tekstu 2">
            <a:extLst>
              <a:ext uri="{FF2B5EF4-FFF2-40B4-BE49-F238E27FC236}">
                <a16:creationId xmlns:a16="http://schemas.microsoft.com/office/drawing/2014/main" id="{18E308A2-A710-47AE-93B5-43C599E65AC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993063" y="5486400"/>
            <a:ext cx="3790949" cy="787400"/>
          </a:xfrm>
          <a:prstGeom prst="rect">
            <a:avLst/>
          </a:prstGeom>
        </p:spPr>
        <p:txBody>
          <a:bodyPr lIns="0" rIns="0"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/>
            </a:lvl1pPr>
          </a:lstStyle>
          <a:p>
            <a:pPr lvl="0">
              <a:lnSpc>
                <a:spcPct val="100000"/>
              </a:lnSpc>
            </a:pPr>
            <a:r>
              <a:rPr lang="pl-PL"/>
              <a:t>Kliknij, aby edytować style wzorca tekstu</a:t>
            </a:r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10533AE8-E860-4BB6-B335-863B9445E55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993064" y="2433837"/>
            <a:ext cx="3790950" cy="149046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13" name="Symbol zastępczy tekstu 7">
            <a:extLst>
              <a:ext uri="{FF2B5EF4-FFF2-40B4-BE49-F238E27FC236}">
                <a16:creationId xmlns:a16="http://schemas.microsoft.com/office/drawing/2014/main" id="{06ECCD0F-4FA9-4579-8463-9273BCE07B4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3063" y="4293904"/>
            <a:ext cx="3790950" cy="458201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pic>
        <p:nvPicPr>
          <p:cNvPr id="9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E1170BFE-0DFE-1644-8908-BD941A8F5DD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534" y="-33453"/>
            <a:ext cx="2018371" cy="2018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7661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obrazu 3">
            <a:extLst>
              <a:ext uri="{FF2B5EF4-FFF2-40B4-BE49-F238E27FC236}">
                <a16:creationId xmlns:a16="http://schemas.microsoft.com/office/drawing/2014/main" id="{A0ED2FDE-296B-4BE8-8150-B190204AC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8549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51AEA5FD-DD76-4C56-AECF-A44A559ED7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97383" y="0"/>
            <a:ext cx="8294617" cy="6858000"/>
          </a:xfrm>
          <a:custGeom>
            <a:avLst/>
            <a:gdLst>
              <a:gd name="connsiteX0" fmla="*/ 737896 w 8294617"/>
              <a:gd name="connsiteY0" fmla="*/ 0 h 6858000"/>
              <a:gd name="connsiteX1" fmla="*/ 8294617 w 8294617"/>
              <a:gd name="connsiteY1" fmla="*/ 0 h 6858000"/>
              <a:gd name="connsiteX2" fmla="*/ 8294617 w 8294617"/>
              <a:gd name="connsiteY2" fmla="*/ 6858000 h 6858000"/>
              <a:gd name="connsiteX3" fmla="*/ 0 w 8294617"/>
              <a:gd name="connsiteY3" fmla="*/ 6858000 h 6858000"/>
              <a:gd name="connsiteX4" fmla="*/ 132371 w 8294617"/>
              <a:gd name="connsiteY4" fmla="*/ 6671855 h 6858000"/>
              <a:gd name="connsiteX5" fmla="*/ 1319736 w 8294617"/>
              <a:gd name="connsiteY5" fmla="*/ 2784687 h 6858000"/>
              <a:gd name="connsiteX6" fmla="*/ 773380 w 8294617"/>
              <a:gd name="connsiteY6" fmla="*/ 7848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94617" h="6858000">
                <a:moveTo>
                  <a:pt x="737896" y="0"/>
                </a:moveTo>
                <a:lnTo>
                  <a:pt x="8294617" y="0"/>
                </a:lnTo>
                <a:lnTo>
                  <a:pt x="8294617" y="6858000"/>
                </a:lnTo>
                <a:lnTo>
                  <a:pt x="0" y="6858000"/>
                </a:lnTo>
                <a:lnTo>
                  <a:pt x="132371" y="6671855"/>
                </a:lnTo>
                <a:cubicBezTo>
                  <a:pt x="882012" y="5562240"/>
                  <a:pt x="1319736" y="4224582"/>
                  <a:pt x="1319736" y="2784687"/>
                </a:cubicBezTo>
                <a:cubicBezTo>
                  <a:pt x="1319736" y="1824757"/>
                  <a:pt x="1125192" y="910266"/>
                  <a:pt x="773380" y="78489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3" name="Dowolny kształt: kształt 2">
            <a:extLst>
              <a:ext uri="{FF2B5EF4-FFF2-40B4-BE49-F238E27FC236}">
                <a16:creationId xmlns:a16="http://schemas.microsoft.com/office/drawing/2014/main" id="{DC02C46D-A62A-4046-9C8A-D7F400B9E848}"/>
              </a:ext>
            </a:extLst>
          </p:cNvPr>
          <p:cNvSpPr/>
          <p:nvPr userDrawn="1"/>
        </p:nvSpPr>
        <p:spPr>
          <a:xfrm>
            <a:off x="0" y="0"/>
            <a:ext cx="5254828" cy="6858000"/>
          </a:xfrm>
          <a:custGeom>
            <a:avLst/>
            <a:gdLst>
              <a:gd name="connsiteX0" fmla="*/ 0 w 5254828"/>
              <a:gd name="connsiteY0" fmla="*/ 0 h 6858000"/>
              <a:gd name="connsiteX1" fmla="*/ 4664042 w 5254828"/>
              <a:gd name="connsiteY1" fmla="*/ 0 h 6858000"/>
              <a:gd name="connsiteX2" fmla="*/ 4714337 w 5254828"/>
              <a:gd name="connsiteY2" fmla="*/ 111250 h 6858000"/>
              <a:gd name="connsiteX3" fmla="*/ 5254828 w 5254828"/>
              <a:gd name="connsiteY3" fmla="*/ 2788400 h 6858000"/>
              <a:gd name="connsiteX4" fmla="*/ 4080208 w 5254828"/>
              <a:gd name="connsiteY4" fmla="*/ 6633844 h 6858000"/>
              <a:gd name="connsiteX5" fmla="*/ 3920807 w 5254828"/>
              <a:gd name="connsiteY5" fmla="*/ 6858000 h 6858000"/>
              <a:gd name="connsiteX6" fmla="*/ 0 w 525482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54828" h="6858000">
                <a:moveTo>
                  <a:pt x="0" y="0"/>
                </a:moveTo>
                <a:lnTo>
                  <a:pt x="4664042" y="0"/>
                </a:lnTo>
                <a:lnTo>
                  <a:pt x="4714337" y="111250"/>
                </a:lnTo>
                <a:cubicBezTo>
                  <a:pt x="5062372" y="934099"/>
                  <a:pt x="5254828" y="1838774"/>
                  <a:pt x="5254828" y="2788400"/>
                </a:cubicBezTo>
                <a:cubicBezTo>
                  <a:pt x="5254828" y="4212839"/>
                  <a:pt x="4821802" y="5536140"/>
                  <a:pt x="4080208" y="6633844"/>
                </a:cubicBezTo>
                <a:lnTo>
                  <a:pt x="3920807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50000">
                <a:schemeClr val="accent2"/>
              </a:gs>
              <a:gs pos="15000">
                <a:schemeClr val="accent3"/>
              </a:gs>
              <a:gs pos="0">
                <a:schemeClr val="accent4"/>
              </a:gs>
              <a:gs pos="100000">
                <a:schemeClr val="tx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9347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93DBA7B-A4DD-476B-87A6-051ABE75BE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195763" cy="6273799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2" name="Symbol zastępczy tekstu 3">
            <a:extLst>
              <a:ext uri="{FF2B5EF4-FFF2-40B4-BE49-F238E27FC236}">
                <a16:creationId xmlns:a16="http://schemas.microsoft.com/office/drawing/2014/main" id="{DC2F7BA4-0D1B-42FA-A7E4-3933708E6C7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72038" y="2058017"/>
            <a:ext cx="6911975" cy="2077331"/>
          </a:xfrm>
          <a:prstGeom prst="rect">
            <a:avLst/>
          </a:prstGeom>
        </p:spPr>
        <p:txBody>
          <a:bodyPr lIns="0" tIns="0" rIns="0" bIns="0" anchor="t"/>
          <a:lstStyle>
            <a:lvl1pPr marL="171450" indent="-171450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>
                <a:schemeClr val="accent3"/>
              </a:buClr>
              <a:buFont typeface="Source Sans Pro" panose="020B0503030403020204" pitchFamily="34" charset="0"/>
              <a:buChar char="→"/>
              <a:def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Tytuł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52CD5C69-6CE1-4606-82D0-158D86E292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72037" y="553508"/>
            <a:ext cx="6911975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11" name="Symbol zastępczy tekstu 7">
            <a:extLst>
              <a:ext uri="{FF2B5EF4-FFF2-40B4-BE49-F238E27FC236}">
                <a16:creationId xmlns:a16="http://schemas.microsoft.com/office/drawing/2014/main" id="{35A6BAB3-8481-4CDD-92D9-9B619CB21B2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72037" y="1316211"/>
            <a:ext cx="6911977" cy="458201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graphicFrame>
        <p:nvGraphicFramePr>
          <p:cNvPr id="10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26662263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sp>
        <p:nvSpPr>
          <p:cNvPr id="13" name="pole tekstowe 12">
            <a:extLst>
              <a:ext uri="{FF2B5EF4-FFF2-40B4-BE49-F238E27FC236}">
                <a16:creationId xmlns:a16="http://schemas.microsoft.com/office/drawing/2014/main" id="{DC016946-2734-42AA-85F5-F94A7BD32081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14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D374BE6C-A12E-F843-8358-2E86DAAE8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1400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>
            <a:extLst>
              <a:ext uri="{FF2B5EF4-FFF2-40B4-BE49-F238E27FC236}">
                <a16:creationId xmlns:a16="http://schemas.microsoft.com/office/drawing/2014/main" id="{00606176-FE5E-4AF9-A251-73ED68BF51DC}"/>
              </a:ext>
            </a:extLst>
          </p:cNvPr>
          <p:cNvSpPr/>
          <p:nvPr userDrawn="1"/>
        </p:nvSpPr>
        <p:spPr>
          <a:xfrm>
            <a:off x="0" y="-4234"/>
            <a:ext cx="12192000" cy="62780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pPr algn="ctr"/>
            <a:endParaRPr lang="pl-PL" dirty="0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93DBA7B-A4DD-476B-87A6-051ABE75BE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7988" y="1391707"/>
            <a:ext cx="3790950" cy="3790950"/>
          </a:xfrm>
          <a:prstGeom prst="ellipse">
            <a:avLst/>
          </a:prstGeom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DC016946-2734-42AA-85F5-F94A7BD32081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2" name="Symbol zastępczy tekstu 3">
            <a:extLst>
              <a:ext uri="{FF2B5EF4-FFF2-40B4-BE49-F238E27FC236}">
                <a16:creationId xmlns:a16="http://schemas.microsoft.com/office/drawing/2014/main" id="{DC2F7BA4-0D1B-42FA-A7E4-3933708E6C7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81040" y="2105203"/>
            <a:ext cx="6002973" cy="1161545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None/>
              <a:def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Akapit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057C1C29-F188-49E8-B78A-EDD0D23D71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72037" y="1391708"/>
            <a:ext cx="6911975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11" name="Symbol zastępczy tekstu 3">
            <a:extLst>
              <a:ext uri="{FF2B5EF4-FFF2-40B4-BE49-F238E27FC236}">
                <a16:creationId xmlns:a16="http://schemas.microsoft.com/office/drawing/2014/main" id="{81AD7DEE-2F0E-4952-8190-057C0832E4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72038" y="3397786"/>
            <a:ext cx="6911975" cy="1659694"/>
          </a:xfrm>
          <a:prstGeom prst="rect">
            <a:avLst/>
          </a:prstGeom>
        </p:spPr>
        <p:txBody>
          <a:bodyPr lIns="0" tIns="0" rIns="0" bIns="0" anchor="t"/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Akapit punktatory</a:t>
            </a:r>
          </a:p>
        </p:txBody>
      </p:sp>
      <p:graphicFrame>
        <p:nvGraphicFramePr>
          <p:cNvPr id="13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14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B15495F9-C387-FD45-B0BB-2229E54FB84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0464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obrazu 7">
            <a:extLst>
              <a:ext uri="{FF2B5EF4-FFF2-40B4-BE49-F238E27FC236}">
                <a16:creationId xmlns:a16="http://schemas.microsoft.com/office/drawing/2014/main" id="{4CD3B381-13DD-4D0B-8CB1-A5CB7FBDD7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5450" y="2154038"/>
            <a:ext cx="2520000" cy="3702848"/>
          </a:xfrm>
          <a:prstGeom prst="rect">
            <a:avLst/>
          </a:prstGeom>
          <a:noFill/>
        </p:spPr>
        <p:txBody>
          <a:bodyPr/>
          <a:lstStyle/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20" name="Symbol zastępczy tekstu 7">
            <a:extLst>
              <a:ext uri="{FF2B5EF4-FFF2-40B4-BE49-F238E27FC236}">
                <a16:creationId xmlns:a16="http://schemas.microsoft.com/office/drawing/2014/main" id="{3804A0AC-FAB7-4771-9EB5-4325C9EB17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387" y="553508"/>
            <a:ext cx="11372626" cy="4790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pl-PL" dirty="0"/>
              <a:t>Tytuł slajdu</a:t>
            </a:r>
          </a:p>
        </p:txBody>
      </p:sp>
      <p:sp>
        <p:nvSpPr>
          <p:cNvPr id="21" name="Symbol zastępczy tekstu 3">
            <a:extLst>
              <a:ext uri="{FF2B5EF4-FFF2-40B4-BE49-F238E27FC236}">
                <a16:creationId xmlns:a16="http://schemas.microsoft.com/office/drawing/2014/main" id="{F9A462B7-3F15-4B32-AD9A-FCEA8929B9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7989" y="1031186"/>
            <a:ext cx="4464050" cy="479099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None/>
              <a:def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Podtytuł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219B6254-C0D0-4651-A442-C8CEF924DB56}"/>
              </a:ext>
            </a:extLst>
          </p:cNvPr>
          <p:cNvSpPr txBox="1"/>
          <p:nvPr userDrawn="1"/>
        </p:nvSpPr>
        <p:spPr>
          <a:xfrm>
            <a:off x="313266" y="6429553"/>
            <a:ext cx="49794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fld id="{7B9D8CFD-F89A-4492-8DE4-F0D817663D63}" type="slidenum">
              <a:rPr lang="pl-PL" sz="1200" smtClean="0">
                <a:solidFill>
                  <a:schemeClr val="tx2"/>
                </a:solidFill>
                <a:latin typeface="+mj-lt"/>
              </a:rPr>
              <a:pPr algn="l"/>
              <a:t>‹#›</a:t>
            </a:fld>
            <a:endParaRPr lang="pl-PL" sz="11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11" name="Tabela 3">
            <a:extLst>
              <a:ext uri="{FF2B5EF4-FFF2-40B4-BE49-F238E27FC236}">
                <a16:creationId xmlns:a16="http://schemas.microsoft.com/office/drawing/2014/main" id="{33E7AC9C-BD8F-4456-AC86-0E15A4E126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2860927"/>
              </p:ext>
            </p:extLst>
          </p:nvPr>
        </p:nvGraphicFramePr>
        <p:xfrm>
          <a:off x="811215" y="6500640"/>
          <a:ext cx="3240085" cy="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82">
                  <a:extLst>
                    <a:ext uri="{9D8B030D-6E8A-4147-A177-3AD203B41FA5}">
                      <a16:colId xmlns:a16="http://schemas.microsoft.com/office/drawing/2014/main" val="1250344086"/>
                    </a:ext>
                  </a:extLst>
                </a:gridCol>
                <a:gridCol w="1488503">
                  <a:extLst>
                    <a:ext uri="{9D8B030D-6E8A-4147-A177-3AD203B41FA5}">
                      <a16:colId xmlns:a16="http://schemas.microsoft.com/office/drawing/2014/main" val="66108288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Tytuł prezentacji PowerPoint </a:t>
                      </a:r>
                      <a:endParaRPr lang="pl-PL" sz="900" b="0" kern="1200" spc="30" baseline="0" dirty="0">
                        <a:solidFill>
                          <a:srgbClr val="003C7D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0" algn="l"/>
                      <a:r>
                        <a:rPr lang="pl-PL" sz="900" b="0" kern="1200" spc="3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Rodzaj materiału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97168"/>
                  </a:ext>
                </a:extLst>
              </a:tr>
            </a:tbl>
          </a:graphicData>
        </a:graphic>
      </p:graphicFrame>
      <p:pic>
        <p:nvPicPr>
          <p:cNvPr id="8" name="Picture 6" descr="\\pzu.pl\dane\DokumentyPZU\PMA\BMA\Identyfikacja Wizualna PZU\LOGOTYPY\LOGO PZU\PZU LOGO RGB\PZU LOGO RGB-01.png">
            <a:extLst>
              <a:ext uri="{FF2B5EF4-FFF2-40B4-BE49-F238E27FC236}">
                <a16:creationId xmlns:a16="http://schemas.microsoft.com/office/drawing/2014/main" id="{20028DD1-0F78-BC4D-A572-16FF3F63F0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261" y="6215282"/>
            <a:ext cx="705445" cy="70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1266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930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688" r:id="rId2"/>
    <p:sldLayoutId id="2147483687" r:id="rId3"/>
    <p:sldLayoutId id="2147483697" r:id="rId4"/>
    <p:sldLayoutId id="2147483649" r:id="rId5"/>
    <p:sldLayoutId id="2147483717" r:id="rId6"/>
    <p:sldLayoutId id="2147483677" r:id="rId7"/>
    <p:sldLayoutId id="2147483693" r:id="rId8"/>
    <p:sldLayoutId id="2147483713" r:id="rId9"/>
    <p:sldLayoutId id="2147483714" r:id="rId10"/>
    <p:sldLayoutId id="2147483700" r:id="rId11"/>
    <p:sldLayoutId id="2147483696" r:id="rId12"/>
    <p:sldLayoutId id="2147483718" r:id="rId13"/>
    <p:sldLayoutId id="2147483680" r:id="rId14"/>
    <p:sldLayoutId id="2147483683" r:id="rId15"/>
    <p:sldLayoutId id="2147483678" r:id="rId16"/>
    <p:sldLayoutId id="2147483715" r:id="rId17"/>
    <p:sldLayoutId id="2147483701" r:id="rId18"/>
    <p:sldLayoutId id="2147483703" r:id="rId19"/>
    <p:sldLayoutId id="2147483705" r:id="rId20"/>
    <p:sldLayoutId id="2147483706" r:id="rId21"/>
    <p:sldLayoutId id="2147483710" r:id="rId22"/>
    <p:sldLayoutId id="2147483712" r:id="rId23"/>
    <p:sldLayoutId id="2147483702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52" userDrawn="1">
          <p15:clr>
            <a:srgbClr val="5ACBF0"/>
          </p15:clr>
        </p15:guide>
        <p15:guide id="2" pos="257" userDrawn="1">
          <p15:clr>
            <a:srgbClr val="5ACBF0"/>
          </p15:clr>
        </p15:guide>
        <p15:guide id="3" pos="7423" userDrawn="1">
          <p15:clr>
            <a:srgbClr val="5ACBF0"/>
          </p15:clr>
        </p15:guide>
        <p15:guide id="4" pos="2645" userDrawn="1">
          <p15:clr>
            <a:srgbClr val="5ACBF0"/>
          </p15:clr>
        </p15:guide>
        <p15:guide id="5" pos="5035" userDrawn="1">
          <p15:clr>
            <a:srgbClr val="5ACBF0"/>
          </p15:clr>
        </p15:guide>
        <p15:guide id="6" pos="3069" userDrawn="1">
          <p15:clr>
            <a:srgbClr val="A4A3A4"/>
          </p15:clr>
        </p15:guide>
        <p15:guide id="7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9771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52">
          <p15:clr>
            <a:srgbClr val="5ACBF0"/>
          </p15:clr>
        </p15:guide>
        <p15:guide id="2" pos="257">
          <p15:clr>
            <a:srgbClr val="5ACBF0"/>
          </p15:clr>
        </p15:guide>
        <p15:guide id="3" pos="7423">
          <p15:clr>
            <a:srgbClr val="5ACBF0"/>
          </p15:clr>
        </p15:guide>
        <p15:guide id="4" pos="2645">
          <p15:clr>
            <a:srgbClr val="5ACBF0"/>
          </p15:clr>
        </p15:guide>
        <p15:guide id="5" pos="5035">
          <p15:clr>
            <a:srgbClr val="5ACBF0"/>
          </p15:clr>
        </p15:guide>
        <p15:guide id="6" pos="3069">
          <p15:clr>
            <a:srgbClr val="A4A3A4"/>
          </p15:clr>
        </p15:guide>
        <p15:guide id="7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6.xml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6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8F27692A-6E5A-56CD-0276-216B68DDCE67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053DA200-3F61-45D8-B288-B56AC89B7034}"/>
              </a:ext>
            </a:extLst>
          </p:cNvPr>
          <p:cNvSpPr txBox="1"/>
          <p:nvPr/>
        </p:nvSpPr>
        <p:spPr>
          <a:xfrm>
            <a:off x="821873" y="1555748"/>
            <a:ext cx="1106424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72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Analiza </a:t>
            </a:r>
            <a:endParaRPr lang="pl-PL" sz="7200" b="1" dirty="0">
              <a:solidFill>
                <a:schemeClr val="tx2">
                  <a:lumMod val="75000"/>
                  <a:lumOff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l-PL" sz="72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wysokości </a:t>
            </a:r>
          </a:p>
          <a:p>
            <a:pPr algn="ctr"/>
            <a:r>
              <a:rPr lang="pl-PL" sz="72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składki członkowskiej</a:t>
            </a:r>
            <a:endParaRPr lang="pl-PL" sz="7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8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42CA9E40-32A9-3226-4D0A-E1D8E3F1983A}"/>
              </a:ext>
            </a:extLst>
          </p:cNvPr>
          <p:cNvSpPr txBox="1"/>
          <p:nvPr/>
        </p:nvSpPr>
        <p:spPr>
          <a:xfrm>
            <a:off x="979715" y="463140"/>
            <a:ext cx="992994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III.1. Miesięczne i roczne należne składki członkowskie oraz miesięczny i roczny odpis finansowy do NIL, składka: 60,00 zł, odpis finansowy 15%. /</a:t>
            </a:r>
            <a:r>
              <a:rPr lang="pl-PL" sz="28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Obecny stan, wszystkie izby lekarskie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</a:p>
          <a:p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Tabl. 1.</a:t>
            </a:r>
            <a:endParaRPr lang="pl-PL" sz="2800" b="1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E4DD2546-F3F2-395D-453B-59945D0C71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66303"/>
              </p:ext>
            </p:extLst>
          </p:nvPr>
        </p:nvGraphicFramePr>
        <p:xfrm>
          <a:off x="966652" y="2305873"/>
          <a:ext cx="10463348" cy="35070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1015">
                  <a:extLst>
                    <a:ext uri="{9D8B030D-6E8A-4147-A177-3AD203B41FA5}">
                      <a16:colId xmlns:a16="http://schemas.microsoft.com/office/drawing/2014/main" val="2852701508"/>
                    </a:ext>
                  </a:extLst>
                </a:gridCol>
                <a:gridCol w="2219019">
                  <a:extLst>
                    <a:ext uri="{9D8B030D-6E8A-4147-A177-3AD203B41FA5}">
                      <a16:colId xmlns:a16="http://schemas.microsoft.com/office/drawing/2014/main" val="1332923549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val="4027040827"/>
                    </a:ext>
                  </a:extLst>
                </a:gridCol>
                <a:gridCol w="2142308">
                  <a:extLst>
                    <a:ext uri="{9D8B030D-6E8A-4147-A177-3AD203B41FA5}">
                      <a16:colId xmlns:a16="http://schemas.microsoft.com/office/drawing/2014/main" val="840491548"/>
                    </a:ext>
                  </a:extLst>
                </a:gridCol>
                <a:gridCol w="2299063">
                  <a:extLst>
                    <a:ext uri="{9D8B030D-6E8A-4147-A177-3AD203B41FA5}">
                      <a16:colId xmlns:a16="http://schemas.microsoft.com/office/drawing/2014/main" val="358604483"/>
                    </a:ext>
                  </a:extLst>
                </a:gridCol>
              </a:tblGrid>
              <a:tr h="18586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effectLst/>
                        </a:rPr>
                        <a:t>należna składka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effectLst/>
                        </a:rPr>
                        <a:t>miesięczna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effectLst/>
                        </a:rPr>
                        <a:t>należna składka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effectLst/>
                        </a:rPr>
                        <a:t>roczna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effectLst/>
                        </a:rPr>
                        <a:t>miesięczny, należny odpis finansowy do NIL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effectLst/>
                        </a:rPr>
                        <a:t>roczny należny odpis finansowy do NIL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3070568"/>
                  </a:ext>
                </a:extLst>
              </a:tr>
              <a:tr h="16484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dirty="0">
                          <a:effectLst/>
                        </a:rPr>
                        <a:t>kwota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</a:rPr>
                        <a:t>9 785 340,00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</a:rPr>
                        <a:t>117 424 080,00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</a:rPr>
                        <a:t>1 467 801,00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</a:rPr>
                        <a:t>17 613 612,00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09126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71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3FE0A80-FAF8-C536-4103-088B9C7BD92C}"/>
              </a:ext>
            </a:extLst>
          </p:cNvPr>
          <p:cNvSpPr txBox="1"/>
          <p:nvPr/>
        </p:nvSpPr>
        <p:spPr>
          <a:xfrm>
            <a:off x="766354" y="661885"/>
            <a:ext cx="11070046" cy="5465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III.2.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pl-PL" sz="4000" b="1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pl-PL" sz="4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Składki członkowskie wszystkich lekarzy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pl-PL" sz="4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 2023 r. </a:t>
            </a:r>
          </a:p>
          <a:p>
            <a:pPr marL="571500" lvl="0" indent="-5715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4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bez podwyżki </a:t>
            </a:r>
          </a:p>
          <a:p>
            <a:pPr marL="571500" lvl="0" indent="-5715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4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obniżony odpis do NIL do 10%.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pl-PL" sz="2800" b="1" dirty="0">
              <a:solidFill>
                <a:schemeClr val="accent1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pl-PL" sz="2800" b="1" strike="sngStrike" dirty="0">
              <a:solidFill>
                <a:srgbClr val="00B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435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42768" y="1515406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BF7F1F8-A4F5-236B-F95F-F815A9FB2114}"/>
              </a:ext>
            </a:extLst>
          </p:cNvPr>
          <p:cNvSpPr txBox="1"/>
          <p:nvPr/>
        </p:nvSpPr>
        <p:spPr>
          <a:xfrm>
            <a:off x="698957" y="353997"/>
            <a:ext cx="1138418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Miesięczne i roczne składki członkowskie </a:t>
            </a: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oraz </a:t>
            </a: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miesięczny i roczny odpis finansowy do NIL w roku 2023, składka: 60,00zł, odpis finansowy 10%.</a:t>
            </a:r>
          </a:p>
          <a:p>
            <a:r>
              <a:rPr lang="pl-PL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Obliczenie dokonano przy założeniu, że składka nie ulega podwyżce.</a:t>
            </a: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Tabl. 1 a.</a:t>
            </a:r>
            <a:endParaRPr lang="pl-PL" sz="2400" b="1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2B3F684A-E804-8759-8BF1-0717C32803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11452"/>
              </p:ext>
            </p:extLst>
          </p:nvPr>
        </p:nvGraphicFramePr>
        <p:xfrm>
          <a:off x="698957" y="2100181"/>
          <a:ext cx="10950081" cy="3934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9758">
                  <a:extLst>
                    <a:ext uri="{9D8B030D-6E8A-4147-A177-3AD203B41FA5}">
                      <a16:colId xmlns:a16="http://schemas.microsoft.com/office/drawing/2014/main" val="4250233436"/>
                    </a:ext>
                  </a:extLst>
                </a:gridCol>
                <a:gridCol w="2289795">
                  <a:extLst>
                    <a:ext uri="{9D8B030D-6E8A-4147-A177-3AD203B41FA5}">
                      <a16:colId xmlns:a16="http://schemas.microsoft.com/office/drawing/2014/main" val="4166319185"/>
                    </a:ext>
                  </a:extLst>
                </a:gridCol>
                <a:gridCol w="2616909">
                  <a:extLst>
                    <a:ext uri="{9D8B030D-6E8A-4147-A177-3AD203B41FA5}">
                      <a16:colId xmlns:a16="http://schemas.microsoft.com/office/drawing/2014/main" val="3097282048"/>
                    </a:ext>
                  </a:extLst>
                </a:gridCol>
                <a:gridCol w="2474300">
                  <a:extLst>
                    <a:ext uri="{9D8B030D-6E8A-4147-A177-3AD203B41FA5}">
                      <a16:colId xmlns:a16="http://schemas.microsoft.com/office/drawing/2014/main" val="3981629035"/>
                    </a:ext>
                  </a:extLst>
                </a:gridCol>
                <a:gridCol w="2419319">
                  <a:extLst>
                    <a:ext uri="{9D8B030D-6E8A-4147-A177-3AD203B41FA5}">
                      <a16:colId xmlns:a16="http://schemas.microsoft.com/office/drawing/2014/main" val="2828433917"/>
                    </a:ext>
                  </a:extLst>
                </a:gridCol>
              </a:tblGrid>
              <a:tr h="14184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pl-PL" sz="2400" dirty="0" err="1">
                          <a:effectLst/>
                        </a:rPr>
                        <a:t>oil</a:t>
                      </a:r>
                      <a:r>
                        <a:rPr lang="pl-PL" sz="2400" dirty="0">
                          <a:effectLst/>
                        </a:rPr>
                        <a:t> - należna składka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pl-PL" sz="2400" dirty="0">
                          <a:effectLst/>
                        </a:rPr>
                        <a:t>miesięczna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pl-PL" sz="2400" dirty="0" err="1">
                          <a:effectLst/>
                        </a:rPr>
                        <a:t>oil</a:t>
                      </a:r>
                      <a:r>
                        <a:rPr lang="pl-PL" sz="2400" dirty="0">
                          <a:effectLst/>
                        </a:rPr>
                        <a:t> -  należna składka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pl-PL" sz="2400" dirty="0">
                          <a:effectLst/>
                        </a:rPr>
                        <a:t>roczna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pl-PL" sz="2400" dirty="0">
                          <a:effectLst/>
                        </a:rPr>
                        <a:t>miesięczny, należny odpis finansowy do NIL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pl-PL" sz="2400" dirty="0">
                          <a:effectLst/>
                        </a:rPr>
                        <a:t>roczny należny odpis finansowy do NIL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12959051"/>
                  </a:ext>
                </a:extLst>
              </a:tr>
              <a:tr h="12579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2400" dirty="0">
                          <a:effectLst/>
                        </a:rPr>
                        <a:t>kwota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9 785 340,00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117 424 080,00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978 534,00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11 742 408,00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015309"/>
                  </a:ext>
                </a:extLst>
              </a:tr>
              <a:tr h="12579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2400" dirty="0">
                          <a:effectLst/>
                        </a:rPr>
                        <a:t>różnica 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- 489 267,00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- 5 871 204,00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41754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6480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42768" y="1515406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BF7F1F8-A4F5-236B-F95F-F815A9FB2114}"/>
              </a:ext>
            </a:extLst>
          </p:cNvPr>
          <p:cNvSpPr txBox="1"/>
          <p:nvPr/>
        </p:nvSpPr>
        <p:spPr>
          <a:xfrm>
            <a:off x="470263" y="2044991"/>
            <a:ext cx="10972800" cy="34624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Przychody okręgowych izb lekarskich z tytułu zmniejszonego odpisu finansowego na rzecz Naczelnej Izby Lekarskiej zostaną zwiększone o kwoty: </a:t>
            </a:r>
            <a:endParaRPr lang="pl-PL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489 267,00 zł miesięcznie i</a:t>
            </a:r>
            <a:endParaRPr lang="pl-PL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5 871 204,00 zł rocznie.</a:t>
            </a:r>
            <a:endParaRPr lang="pl-PL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900" b="1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12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A8D13B56-829D-440C-35E3-827851F17A61}"/>
              </a:ext>
            </a:extLst>
          </p:cNvPr>
          <p:cNvSpPr txBox="1"/>
          <p:nvPr/>
        </p:nvSpPr>
        <p:spPr>
          <a:xfrm>
            <a:off x="744582" y="1848135"/>
            <a:ext cx="1112955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270510" algn="l"/>
              </a:tabLst>
            </a:pPr>
            <a:r>
              <a:rPr lang="pl-PL" sz="44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Propozycje podwyżek składki członkowskiej od 1 stycznia 2023 r. do: </a:t>
            </a:r>
            <a:r>
              <a:rPr lang="pl-PL" sz="4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90,00 zł,</a:t>
            </a:r>
          </a:p>
          <a:p>
            <a:pPr algn="ctr">
              <a:tabLst>
                <a:tab pos="270510" algn="l"/>
              </a:tabLst>
            </a:pPr>
            <a:r>
              <a:rPr lang="pl-PL" sz="44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odpis finansowy do NIL 10%.</a:t>
            </a:r>
          </a:p>
        </p:txBody>
      </p:sp>
    </p:spTree>
    <p:extLst>
      <p:ext uri="{BB962C8B-B14F-4D97-AF65-F5344CB8AC3E}">
        <p14:creationId xmlns:p14="http://schemas.microsoft.com/office/powerpoint/2010/main" val="426899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29093898-F430-62D0-74FA-8A74EA7547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092533"/>
              </p:ext>
            </p:extLst>
          </p:nvPr>
        </p:nvGraphicFramePr>
        <p:xfrm>
          <a:off x="796834" y="1555748"/>
          <a:ext cx="10489112" cy="4622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4508">
                  <a:extLst>
                    <a:ext uri="{9D8B030D-6E8A-4147-A177-3AD203B41FA5}">
                      <a16:colId xmlns:a16="http://schemas.microsoft.com/office/drawing/2014/main" val="3916344107"/>
                    </a:ext>
                  </a:extLst>
                </a:gridCol>
                <a:gridCol w="2404898">
                  <a:extLst>
                    <a:ext uri="{9D8B030D-6E8A-4147-A177-3AD203B41FA5}">
                      <a16:colId xmlns:a16="http://schemas.microsoft.com/office/drawing/2014/main" val="1163608265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1018419264"/>
                    </a:ext>
                  </a:extLst>
                </a:gridCol>
                <a:gridCol w="2149733">
                  <a:extLst>
                    <a:ext uri="{9D8B030D-6E8A-4147-A177-3AD203B41FA5}">
                      <a16:colId xmlns:a16="http://schemas.microsoft.com/office/drawing/2014/main" val="1485907835"/>
                    </a:ext>
                  </a:extLst>
                </a:gridCol>
                <a:gridCol w="2461093">
                  <a:extLst>
                    <a:ext uri="{9D8B030D-6E8A-4147-A177-3AD203B41FA5}">
                      <a16:colId xmlns:a16="http://schemas.microsoft.com/office/drawing/2014/main" val="1031712525"/>
                    </a:ext>
                  </a:extLst>
                </a:gridCol>
              </a:tblGrid>
              <a:tr h="10975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</a:rPr>
                        <a:t>składka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</a:rPr>
                        <a:t>miesięczna OIL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</a:rPr>
                        <a:t>składka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</a:rPr>
                        <a:t>roczna OIL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</a:rPr>
                        <a:t>miesięczny odpis finansowy do NIL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</a:rPr>
                        <a:t>roczny odpis finansowy do NIL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0678763"/>
                  </a:ext>
                </a:extLst>
              </a:tr>
              <a:tr h="8830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</a:rPr>
                        <a:t>kwota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14 803 765,00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177 645 180,00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1 480 376,50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17 764 518,00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8354528"/>
                  </a:ext>
                </a:extLst>
              </a:tr>
              <a:tr h="14830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</a:rPr>
                        <a:t>wzrost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</a:rPr>
                        <a:t>kwota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5 018 425,00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60 221 100,00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12 575,50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150 906,00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84600447"/>
                  </a:ext>
                </a:extLst>
              </a:tr>
              <a:tr h="11591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</a:rPr>
                        <a:t>wzrost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</a:rPr>
                        <a:t>%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51,29%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51,29%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0,86%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0,86%</a:t>
                      </a:r>
                      <a:endParaRPr lang="pl-PL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4835016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56C6583F-976C-D099-31AB-1A8FFDD6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054" y="155365"/>
            <a:ext cx="10058400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Podwyżka składki członkowskiej od 1 stycznia 2023 r. do: 90,00 zł,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odpis finansowy do NIL 10%.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altLang="pl-PL" sz="24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Tabl. 2.</a:t>
            </a:r>
            <a:endParaRPr kumimoji="0" lang="pl-PL" altLang="pl-PL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9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6176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379BA21E-3130-9E29-F681-D275F9268354}"/>
              </a:ext>
            </a:extLst>
          </p:cNvPr>
          <p:cNvSpPr txBox="1"/>
          <p:nvPr/>
        </p:nvSpPr>
        <p:spPr>
          <a:xfrm>
            <a:off x="642257" y="1371855"/>
            <a:ext cx="1090748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Analiza finansowa </a:t>
            </a:r>
          </a:p>
          <a:p>
            <a:pPr algn="ctr"/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podwyżek składki członkowskiej </a:t>
            </a:r>
          </a:p>
          <a:p>
            <a:pPr algn="ctr"/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</a:t>
            </a:r>
          </a:p>
          <a:p>
            <a:pPr algn="ctr"/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Okręgowej Izbie Lekarskiej w Warszawie</a:t>
            </a:r>
          </a:p>
          <a:p>
            <a:pPr algn="ctr"/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 1 stycznia 2023 r. </a:t>
            </a:r>
          </a:p>
          <a:p>
            <a:pPr algn="ctr"/>
            <a:endParaRPr lang="pl-PL" sz="4000" b="1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l-PL" sz="2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238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B20C99D0-4180-88DF-A0F7-BD50FD41120B}"/>
              </a:ext>
            </a:extLst>
          </p:cNvPr>
          <p:cNvSpPr txBox="1"/>
          <p:nvPr/>
        </p:nvSpPr>
        <p:spPr>
          <a:xfrm>
            <a:off x="646610" y="392152"/>
            <a:ext cx="1103811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270510" algn="l"/>
              </a:tabLst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OIL w Warszawie. </a:t>
            </a:r>
          </a:p>
          <a:p>
            <a:pPr algn="just">
              <a:tabLst>
                <a:tab pos="270510" algn="l"/>
              </a:tabLst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Podwyżka składki członkowskiej od 1 styczna 2023 r. do: 90,00 zł, </a:t>
            </a:r>
          </a:p>
          <a:p>
            <a:pPr algn="just">
              <a:tabLst>
                <a:tab pos="270510" algn="l"/>
              </a:tabLst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odpis finansowy do NIL 10 %.</a:t>
            </a:r>
          </a:p>
          <a:p>
            <a:pPr algn="just">
              <a:tabLst>
                <a:tab pos="270510" algn="l"/>
              </a:tabLst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Tabl. 6. </a:t>
            </a:r>
            <a:endParaRPr lang="pl-PL" sz="2400" b="1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6A599B02-3745-E86E-AF7D-B302958FB0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675931"/>
              </p:ext>
            </p:extLst>
          </p:nvPr>
        </p:nvGraphicFramePr>
        <p:xfrm>
          <a:off x="646610" y="2437970"/>
          <a:ext cx="10761617" cy="35918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3184">
                  <a:extLst>
                    <a:ext uri="{9D8B030D-6E8A-4147-A177-3AD203B41FA5}">
                      <a16:colId xmlns:a16="http://schemas.microsoft.com/office/drawing/2014/main" val="3028016681"/>
                    </a:ext>
                  </a:extLst>
                </a:gridCol>
                <a:gridCol w="2333948">
                  <a:extLst>
                    <a:ext uri="{9D8B030D-6E8A-4147-A177-3AD203B41FA5}">
                      <a16:colId xmlns:a16="http://schemas.microsoft.com/office/drawing/2014/main" val="2743852085"/>
                    </a:ext>
                  </a:extLst>
                </a:gridCol>
                <a:gridCol w="2484439">
                  <a:extLst>
                    <a:ext uri="{9D8B030D-6E8A-4147-A177-3AD203B41FA5}">
                      <a16:colId xmlns:a16="http://schemas.microsoft.com/office/drawing/2014/main" val="1459940092"/>
                    </a:ext>
                  </a:extLst>
                </a:gridCol>
                <a:gridCol w="2484439">
                  <a:extLst>
                    <a:ext uri="{9D8B030D-6E8A-4147-A177-3AD203B41FA5}">
                      <a16:colId xmlns:a16="http://schemas.microsoft.com/office/drawing/2014/main" val="1036561537"/>
                    </a:ext>
                  </a:extLst>
                </a:gridCol>
                <a:gridCol w="2485607">
                  <a:extLst>
                    <a:ext uri="{9D8B030D-6E8A-4147-A177-3AD203B41FA5}">
                      <a16:colId xmlns:a16="http://schemas.microsoft.com/office/drawing/2014/main" val="3762460099"/>
                    </a:ext>
                  </a:extLst>
                </a:gridCol>
              </a:tblGrid>
              <a:tr h="131601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  <a:latin typeface="+mn-lt"/>
                        </a:rPr>
                        <a:t>składka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  <a:latin typeface="+mn-lt"/>
                        </a:rPr>
                        <a:t>miesięczna OIL 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  <a:latin typeface="+mn-lt"/>
                        </a:rPr>
                        <a:t>w Warszawie </a:t>
                      </a:r>
                      <a:endParaRPr lang="pl-PL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  <a:latin typeface="+mn-lt"/>
                        </a:rPr>
                        <a:t>składka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  <a:latin typeface="+mn-lt"/>
                        </a:rPr>
                        <a:t>roczna OIL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  <a:latin typeface="+mn-lt"/>
                        </a:rPr>
                        <a:t>w Warszawie </a:t>
                      </a:r>
                      <a:endParaRPr lang="pl-PL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  <a:latin typeface="+mn-lt"/>
                        </a:rPr>
                        <a:t>miesięczny odpis finansowy do NIL</a:t>
                      </a:r>
                      <a:endParaRPr lang="pl-PL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  <a:latin typeface="+mn-lt"/>
                        </a:rPr>
                        <a:t>roczny odpis finansowy do NIL</a:t>
                      </a:r>
                      <a:endParaRPr lang="pl-PL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29929020"/>
                  </a:ext>
                </a:extLst>
              </a:tr>
              <a:tr h="7586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</a:rPr>
                        <a:t>kwota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</a:rPr>
                        <a:t>2 465 875,00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</a:rPr>
                        <a:t>29 590 500,00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</a:rPr>
                        <a:t>246 587,50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</a:rPr>
                        <a:t>2 959 050,00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35025284"/>
                  </a:ext>
                </a:extLst>
              </a:tr>
              <a:tr h="7586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</a:rPr>
                        <a:t>wzrost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</a:rPr>
                        <a:t>kwota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70510" algn="l"/>
                        </a:tabLst>
                      </a:pPr>
                      <a:r>
                        <a:rPr lang="pl-PL" sz="2800" b="1" dirty="0">
                          <a:effectLst/>
                        </a:rPr>
                        <a:t>838 625,00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70510" algn="l"/>
                        </a:tabLst>
                      </a:pPr>
                      <a:r>
                        <a:rPr lang="pl-PL" sz="2800" b="1">
                          <a:effectLst/>
                        </a:rPr>
                        <a:t>10 063 500,00</a:t>
                      </a:r>
                      <a:endParaRPr lang="pl-PL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</a:rPr>
                        <a:t>2 500,00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</a:rPr>
                        <a:t>30 000,00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7890952"/>
                  </a:ext>
                </a:extLst>
              </a:tr>
              <a:tr h="7586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</a:rPr>
                        <a:t>wzrost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dirty="0">
                          <a:effectLst/>
                        </a:rPr>
                        <a:t>%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>
                          <a:effectLst/>
                        </a:rPr>
                        <a:t>51,54%</a:t>
                      </a:r>
                      <a:endParaRPr lang="pl-PL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</a:rPr>
                        <a:t>51,54%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</a:rPr>
                        <a:t>1,02%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</a:rPr>
                        <a:t>1,02%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87073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42917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9968C8D-C6CA-D974-C778-F57A036064A6}"/>
              </a:ext>
            </a:extLst>
          </p:cNvPr>
          <p:cNvSpPr txBox="1"/>
          <p:nvPr/>
        </p:nvSpPr>
        <p:spPr>
          <a:xfrm>
            <a:off x="770711" y="595128"/>
            <a:ext cx="10463348" cy="46206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tabLst>
                <a:tab pos="90170" algn="l"/>
              </a:tabLst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XI.</a:t>
            </a: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Wnioski: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Obniżenie odpisu finansowego na rzecz NIL z 15% do 10% obniża o 1/3 wysokość przychodów NIL w pozycji przychody z tytułu składek członkowskich.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Kwotowo jest to rocznie: 5 842 434,00 zł (obliczenie dokonano w stosunku do roku 2021).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 obniżeniu odpisu finansowego, deficyt w budżecie Naczelnej Izby Lekarskiej po stronie przychody w roku 2023 będzie wynosił ok. 5 000 000,00 zł.</a:t>
            </a:r>
          </a:p>
        </p:txBody>
      </p:sp>
    </p:spTree>
    <p:extLst>
      <p:ext uri="{BB962C8B-B14F-4D97-AF65-F5344CB8AC3E}">
        <p14:creationId xmlns:p14="http://schemas.microsoft.com/office/powerpoint/2010/main" val="36820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9968C8D-C6CA-D974-C778-F57A036064A6}"/>
              </a:ext>
            </a:extLst>
          </p:cNvPr>
          <p:cNvSpPr txBox="1"/>
          <p:nvPr/>
        </p:nvSpPr>
        <p:spPr>
          <a:xfrm>
            <a:off x="509450" y="781142"/>
            <a:ext cx="1070065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Jedynym rozwiązaniem na uregulowanie deficytu finansowego </a:t>
            </a:r>
          </a:p>
          <a:p>
            <a:pPr lvl="0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NIL jest podniesienie składki członkowskiej.</a:t>
            </a:r>
          </a:p>
          <a:p>
            <a:pPr lvl="0"/>
            <a:endParaRPr lang="pl-PL" sz="2800" b="1" dirty="0">
              <a:solidFill>
                <a:schemeClr val="accent1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lvl="0" indent="-228600">
              <a:buAutoNum type="arabicPeriod" startAt="5"/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Przy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10%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odpisie finansowym na rzecz NIL, jaki    </a:t>
            </a:r>
          </a:p>
          <a:p>
            <a:pPr lvl="0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został uchwalony na Zjeździe odpis finansowy od izb lekarskich </a:t>
            </a:r>
          </a:p>
          <a:p>
            <a:pPr lvl="0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wysokości 17 mln zł uzyskuje się przy składce: 90,00 zł </a:t>
            </a:r>
          </a:p>
          <a:p>
            <a:pPr lvl="0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miesięcznie.</a:t>
            </a:r>
          </a:p>
          <a:p>
            <a:pPr lvl="0"/>
            <a:endParaRPr lang="pl-PL" sz="2800" b="1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Należy jednak zauważyć, że we wszystkich wariantach 90%  </a:t>
            </a:r>
          </a:p>
          <a:p>
            <a:pPr lvl="0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podwyżki zostanie przeznaczona na działalność okręgowych izb    </a:t>
            </a:r>
          </a:p>
          <a:p>
            <a:pPr lvl="0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lekarskich, a tylko 10% zostanie przekazana do Naczelnej Izby   </a:t>
            </a:r>
          </a:p>
          <a:p>
            <a:pPr lvl="0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Lekarskiej w ramach odpisu finansowego.</a:t>
            </a:r>
          </a:p>
        </p:txBody>
      </p:sp>
    </p:spTree>
    <p:extLst>
      <p:ext uri="{BB962C8B-B14F-4D97-AF65-F5344CB8AC3E}">
        <p14:creationId xmlns:p14="http://schemas.microsoft.com/office/powerpoint/2010/main" val="165412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8F27692A-6E5A-56CD-0276-216B68DDCE67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053DA200-3F61-45D8-B288-B56AC89B7034}"/>
              </a:ext>
            </a:extLst>
          </p:cNvPr>
          <p:cNvSpPr txBox="1"/>
          <p:nvPr/>
        </p:nvSpPr>
        <p:spPr>
          <a:xfrm>
            <a:off x="783773" y="920434"/>
            <a:ext cx="1106424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Analiza aktualnej uchwały Naczelnej Izby Lekarskiej  w sprawie wysokości składki członkowskiej oraz propozycja zmiany Uchwały Nr 27/14/VII NRL z dnia 5 września 2014 r. </a:t>
            </a:r>
            <a:r>
              <a:rPr lang="pl-PL" sz="4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 sprawie </a:t>
            </a:r>
            <a:r>
              <a:rPr lang="pl-PL" sz="4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wysokości składki członkowskiej. </a:t>
            </a:r>
            <a:endParaRPr lang="pl-PL" sz="4800" dirty="0"/>
          </a:p>
        </p:txBody>
      </p:sp>
    </p:spTree>
    <p:extLst>
      <p:ext uri="{BB962C8B-B14F-4D97-AF65-F5344CB8AC3E}">
        <p14:creationId xmlns:p14="http://schemas.microsoft.com/office/powerpoint/2010/main" val="2406623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9968C8D-C6CA-D974-C778-F57A036064A6}"/>
              </a:ext>
            </a:extLst>
          </p:cNvPr>
          <p:cNvSpPr txBox="1"/>
          <p:nvPr/>
        </p:nvSpPr>
        <p:spPr>
          <a:xfrm>
            <a:off x="613953" y="1355909"/>
            <a:ext cx="11103429" cy="3913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Przy zmianie wysokości /samego!!!/ odpisu finansowego na rzecz     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NIL budżet OIL w Warszawie w roku 2023 po stronie przychodów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będzie większy o kwotę ok: </a:t>
            </a:r>
            <a:r>
              <a:rPr lang="pl-PL" sz="28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1 000 000,00 zł.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pl-PL" sz="2800" b="1" dirty="0">
              <a:solidFill>
                <a:schemeClr val="accent1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8. P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rzy podniesieniu składki członkowskiej lekarzy z 60 zł na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0 zł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budżet OIL w Warszawie zwiększy się z ok: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000 000,00 zł do ok: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30 000 000,00 zł, i będzie większy o ok: </a:t>
            </a:r>
            <a:r>
              <a:rPr lang="pl-PL" sz="28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10 </a:t>
            </a:r>
            <a:r>
              <a:rPr lang="pl-PL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pl-PL" sz="28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00 000,00 zł.</a:t>
            </a:r>
          </a:p>
        </p:txBody>
      </p:sp>
    </p:spTree>
    <p:extLst>
      <p:ext uri="{BB962C8B-B14F-4D97-AF65-F5344CB8AC3E}">
        <p14:creationId xmlns:p14="http://schemas.microsoft.com/office/powerpoint/2010/main" val="226720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9968C8D-C6CA-D974-C778-F57A036064A6}"/>
              </a:ext>
            </a:extLst>
          </p:cNvPr>
          <p:cNvSpPr txBox="1"/>
          <p:nvPr/>
        </p:nvSpPr>
        <p:spPr>
          <a:xfrm>
            <a:off x="570412" y="797510"/>
            <a:ext cx="11051175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rabicPeriod" startAt="9"/>
              <a:tabLst>
                <a:tab pos="90170" algn="l"/>
              </a:tabLs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Składka członkowska lekarzy i lekarzy dentystów nie była podwyższana od 2014 r.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Uchwałą Nr 27/14/VII   NRL z dnia 5 września 2014 r. w sprawie wysokości składki członkowskiej (obecnie  obowiązująca): ustalono składkę dla lekarzy i lekarzy dentystów w wysokości 60,00 zł i 10,00 zł dla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ekarzy stażystów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tabLst>
                <a:tab pos="90170" algn="l"/>
              </a:tabLst>
            </a:pPr>
            <a:endParaRPr lang="pl-PL" sz="2800" b="1" dirty="0">
              <a:solidFill>
                <a:schemeClr val="accent1">
                  <a:lumMod val="50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 startAt="10"/>
              <a:tabLst>
                <a:tab pos="90170" algn="l"/>
              </a:tabLs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tym czasie nastąpił wyraźny wzrost wynagrodzenia lekarzy. </a:t>
            </a:r>
          </a:p>
          <a:p>
            <a:pPr marL="457200" indent="-457200">
              <a:buAutoNum type="arabicPeriod" startAt="10"/>
              <a:tabLst>
                <a:tab pos="90170" algn="l"/>
              </a:tabLst>
            </a:pPr>
            <a:endParaRPr lang="pl-PL" sz="2800" b="1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 startAt="11"/>
              <a:tabLst>
                <a:tab pos="90170" algn="l"/>
              </a:tabLs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Inflacja tylko w tym roku wyniesie około 20%. W celu zapewnienia </a:t>
            </a:r>
          </a:p>
          <a:p>
            <a:pPr>
              <a:tabLst>
                <a:tab pos="90170" algn="l"/>
              </a:tabLs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prawidłowego funkcjonowania biura, jak i całej administracji izb   </a:t>
            </a:r>
          </a:p>
          <a:p>
            <a:pPr>
              <a:tabLst>
                <a:tab pos="90170" algn="l"/>
              </a:tabLs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lekarskich, konieczna jest podwyżka wynagrodzeń pracowników.</a:t>
            </a:r>
          </a:p>
        </p:txBody>
      </p:sp>
    </p:spTree>
    <p:extLst>
      <p:ext uri="{BB962C8B-B14F-4D97-AF65-F5344CB8AC3E}">
        <p14:creationId xmlns:p14="http://schemas.microsoft.com/office/powerpoint/2010/main" val="392535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9968C8D-C6CA-D974-C778-F57A036064A6}"/>
              </a:ext>
            </a:extLst>
          </p:cNvPr>
          <p:cNvSpPr txBox="1"/>
          <p:nvPr/>
        </p:nvSpPr>
        <p:spPr>
          <a:xfrm>
            <a:off x="744582" y="419551"/>
            <a:ext cx="1119922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tabLst>
                <a:tab pos="90170" algn="l"/>
              </a:tabLs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12. Wielu lekarzy szczególnie emerytów i rencistów znalazło się w  </a:t>
            </a:r>
          </a:p>
          <a:p>
            <a:pPr>
              <a:tabLst>
                <a:tab pos="90170" algn="l"/>
              </a:tabLs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bardzo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trudnej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sytuacji materialnej.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Naszym obowiązkiem jest   </a:t>
            </a:r>
          </a:p>
          <a:p>
            <a:pPr>
              <a:tabLst>
                <a:tab pos="90170" algn="l"/>
              </a:tabLs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udzielenie im wsparcia. Na ten cel należy przeznaczyć część   </a:t>
            </a:r>
          </a:p>
          <a:p>
            <a:pPr>
              <a:tabLst>
                <a:tab pos="90170" algn="l"/>
              </a:tabLs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uzyskanych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środków. </a:t>
            </a:r>
          </a:p>
          <a:p>
            <a:pPr>
              <a:tabLst>
                <a:tab pos="90170" algn="l"/>
              </a:tabLst>
            </a:pPr>
            <a:endParaRPr lang="pl-PL" sz="2800" b="1" dirty="0">
              <a:solidFill>
                <a:schemeClr val="accent1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90170" algn="l"/>
              </a:tabLs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13. Należy rozważyć utworzenie ogólnopolskiego funduszu wsparcia </a:t>
            </a:r>
          </a:p>
          <a:p>
            <a:pPr>
              <a:tabLst>
                <a:tab pos="90170" algn="l"/>
              </a:tabLs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lekarzy.</a:t>
            </a:r>
          </a:p>
          <a:p>
            <a:pPr>
              <a:tabLst>
                <a:tab pos="90170" algn="l"/>
              </a:tabLst>
            </a:pPr>
            <a:endParaRPr lang="pl-PL" sz="2800" b="1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14. W ramach podwyższonej składki członkowskiej należy </a:t>
            </a:r>
          </a:p>
          <a:p>
            <a:pPr lvl="0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zaproponować lekarzom produkty np.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objęcie ochroną </a:t>
            </a:r>
          </a:p>
          <a:p>
            <a:pPr lvl="0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      ubezpieczeniową wszystkich lekarzy w zakresie ubezpieczenia </a:t>
            </a:r>
          </a:p>
          <a:p>
            <a:pPr lvl="0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      odpowiedzialności cywilnej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wynikające rozporządzenie Ministra </a:t>
            </a:r>
          </a:p>
          <a:p>
            <a:pPr lvl="0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Finansów czy ubezpieczenie od utraty dochodów.  </a:t>
            </a:r>
          </a:p>
        </p:txBody>
      </p:sp>
    </p:spTree>
    <p:extLst>
      <p:ext uri="{BB962C8B-B14F-4D97-AF65-F5344CB8AC3E}">
        <p14:creationId xmlns:p14="http://schemas.microsoft.com/office/powerpoint/2010/main" val="174740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 descr="Obraz zawierający rysunek, zegar, znak&#10;&#10;Opis wygenerowany automatycznie">
            <a:hlinkClick r:id="rId2" action="ppaction://hlinksldjump"/>
            <a:extLst>
              <a:ext uri="{FF2B5EF4-FFF2-40B4-BE49-F238E27FC236}">
                <a16:creationId xmlns:a16="http://schemas.microsoft.com/office/drawing/2014/main" id="{687BBBCF-5A11-2B45-8592-4F276EFC997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2942" y="6353908"/>
            <a:ext cx="360000" cy="360000"/>
          </a:xfrm>
          <a:prstGeom prst="rect">
            <a:avLst/>
          </a:prstGeom>
        </p:spPr>
      </p:pic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83B3B37-853B-B148-8065-8D07DC6B0AFE}"/>
              </a:ext>
            </a:extLst>
          </p:cNvPr>
          <p:cNvSpPr txBox="1">
            <a:spLocks/>
          </p:cNvSpPr>
          <p:nvPr/>
        </p:nvSpPr>
        <p:spPr>
          <a:xfrm>
            <a:off x="245660" y="1521833"/>
            <a:ext cx="11733967" cy="2997916"/>
          </a:xfrm>
          <a:prstGeom prst="rect">
            <a:avLst/>
          </a:prstGeom>
        </p:spPr>
        <p:txBody>
          <a:bodyPr l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pl-PL" sz="3000" b="1" dirty="0">
              <a:solidFill>
                <a:srgbClr val="003C7D"/>
              </a:solidFill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4EC3879-7565-13DB-314D-5BE81A1D4869}"/>
              </a:ext>
            </a:extLst>
          </p:cNvPr>
          <p:cNvSpPr txBox="1"/>
          <p:nvPr/>
        </p:nvSpPr>
        <p:spPr>
          <a:xfrm>
            <a:off x="789148" y="682385"/>
            <a:ext cx="10763794" cy="5676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XII. </a:t>
            </a:r>
            <a:endParaRPr lang="pl-PL" sz="18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Zespół proponuje: </a:t>
            </a:r>
          </a:p>
          <a:p>
            <a:pPr marL="514350" lvl="0" indent="-514350">
              <a:lnSpc>
                <a:spcPct val="107000"/>
              </a:lnSpc>
              <a:buFont typeface="+mj-lt"/>
              <a:buAutoNum type="arabicPeriod"/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Podniesienie od pierwszego stycznia 2023 r. składki członkowskiej dla lekarzy i lekarzy dentystów czynnych zawodowo, lekarzy emerytów i rencistów bez prawa do zmniejszenia składki do wysokości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90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,00 zł,</a:t>
            </a:r>
            <a:endParaRPr lang="pl-PL" sz="2800" b="1" dirty="0">
              <a:solidFill>
                <a:schemeClr val="accent1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107000"/>
              </a:lnSpc>
              <a:buFont typeface="+mj-lt"/>
              <a:buAutoNum type="arabicPeriod"/>
            </a:pPr>
            <a:endParaRPr lang="pl-PL" sz="2800" b="1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107000"/>
              </a:lnSpc>
              <a:buFont typeface="+mj-lt"/>
              <a:buAutoNum type="arabicPeriod"/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Podwyższenie składki dla lekarzy stażystów do wysokości 50% składki podstawowej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514350" lvl="0" indent="-514350">
              <a:lnSpc>
                <a:spcPct val="107000"/>
              </a:lnSpc>
              <a:buFont typeface="+mj-lt"/>
              <a:buAutoNum type="arabicPeriod"/>
            </a:pPr>
            <a:endParaRPr lang="pl-PL" sz="2800" b="1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107000"/>
              </a:lnSpc>
              <a:buFont typeface="+mj-lt"/>
              <a:buAutoNum type="arabicPeriod"/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Utrzymać na dotychczasowym poziomie składkę dla lekarzy, której wysokość wynosiła 10,00 zł. </a:t>
            </a:r>
          </a:p>
        </p:txBody>
      </p:sp>
    </p:spTree>
    <p:extLst>
      <p:ext uri="{BB962C8B-B14F-4D97-AF65-F5344CB8AC3E}">
        <p14:creationId xmlns:p14="http://schemas.microsoft.com/office/powerpoint/2010/main" val="1811213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 descr="Obraz zawierający rysunek, zegar, znak&#10;&#10;Opis wygenerowany automatycznie">
            <a:hlinkClick r:id="rId2" action="ppaction://hlinksldjump"/>
            <a:extLst>
              <a:ext uri="{FF2B5EF4-FFF2-40B4-BE49-F238E27FC236}">
                <a16:creationId xmlns:a16="http://schemas.microsoft.com/office/drawing/2014/main" id="{687BBBCF-5A11-2B45-8592-4F276EFC997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2942" y="6353908"/>
            <a:ext cx="360000" cy="360000"/>
          </a:xfrm>
          <a:prstGeom prst="rect">
            <a:avLst/>
          </a:prstGeom>
        </p:spPr>
      </p:pic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83B3B37-853B-B148-8065-8D07DC6B0AFE}"/>
              </a:ext>
            </a:extLst>
          </p:cNvPr>
          <p:cNvSpPr txBox="1">
            <a:spLocks/>
          </p:cNvSpPr>
          <p:nvPr/>
        </p:nvSpPr>
        <p:spPr>
          <a:xfrm>
            <a:off x="245660" y="1521833"/>
            <a:ext cx="11733967" cy="2997916"/>
          </a:xfrm>
          <a:prstGeom prst="rect">
            <a:avLst/>
          </a:prstGeom>
        </p:spPr>
        <p:txBody>
          <a:bodyPr lIns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3000" b="1" dirty="0">
                <a:solidFill>
                  <a:srgbClr val="003C7D"/>
                </a:solidFill>
              </a:rPr>
              <a:t>Dziękuję za uwagę</a:t>
            </a:r>
          </a:p>
          <a:p>
            <a:pPr marL="0" indent="0" algn="ctr">
              <a:buNone/>
            </a:pPr>
            <a:endParaRPr lang="pl-PL" sz="3000" b="1" dirty="0">
              <a:solidFill>
                <a:srgbClr val="003C7D"/>
              </a:solidFill>
            </a:endParaRPr>
          </a:p>
          <a:p>
            <a:pPr marL="0" indent="0" algn="ctr">
              <a:buNone/>
            </a:pPr>
            <a:r>
              <a:rPr lang="pl-PL" sz="3000" b="1" dirty="0">
                <a:solidFill>
                  <a:srgbClr val="003C7D"/>
                </a:solidFill>
              </a:rPr>
              <a:t>Dziękujemy Wszystkim osobom </a:t>
            </a:r>
          </a:p>
          <a:p>
            <a:pPr marL="0" indent="0" algn="ctr">
              <a:buNone/>
            </a:pPr>
            <a:r>
              <a:rPr lang="pl-PL" sz="3000" b="1" dirty="0">
                <a:solidFill>
                  <a:srgbClr val="003C7D"/>
                </a:solidFill>
              </a:rPr>
              <a:t>które przyczyniły się do powstania tego opracowania</a:t>
            </a:r>
          </a:p>
          <a:p>
            <a:pPr marL="0" indent="0" algn="ctr">
              <a:buNone/>
            </a:pPr>
            <a:endParaRPr lang="pl-PL" sz="3000" b="1" dirty="0">
              <a:solidFill>
                <a:srgbClr val="003C7D"/>
              </a:solidFill>
            </a:endParaRPr>
          </a:p>
          <a:p>
            <a:pPr marL="0" indent="0" algn="ctr">
              <a:buNone/>
            </a:pPr>
            <a:endParaRPr lang="pl-PL" sz="3000" b="1" dirty="0">
              <a:solidFill>
                <a:srgbClr val="003C7D"/>
              </a:solidFill>
            </a:endParaRPr>
          </a:p>
          <a:p>
            <a:pPr marL="0" indent="0" algn="ctr">
              <a:buNone/>
            </a:pPr>
            <a:endParaRPr lang="pl-PL" sz="3000" b="1" dirty="0">
              <a:solidFill>
                <a:srgbClr val="003C7D"/>
              </a:solidFill>
            </a:endParaRPr>
          </a:p>
          <a:p>
            <a:pPr marL="0" indent="0" algn="ctr">
              <a:buNone/>
            </a:pPr>
            <a:r>
              <a:rPr lang="pl-PL" sz="3000" b="1" dirty="0">
                <a:solidFill>
                  <a:srgbClr val="003C7D"/>
                </a:solidFill>
              </a:rPr>
              <a:t>Jan Kowalczuk wraz z  Zespołem </a:t>
            </a:r>
          </a:p>
        </p:txBody>
      </p:sp>
    </p:spTree>
    <p:extLst>
      <p:ext uri="{BB962C8B-B14F-4D97-AF65-F5344CB8AC3E}">
        <p14:creationId xmlns:p14="http://schemas.microsoft.com/office/powerpoint/2010/main" val="3180611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EA222A71-52F0-71F3-0048-FD8EA5270C2F}"/>
              </a:ext>
            </a:extLst>
          </p:cNvPr>
          <p:cNvSpPr txBox="1"/>
          <p:nvPr/>
        </p:nvSpPr>
        <p:spPr>
          <a:xfrm>
            <a:off x="613954" y="303816"/>
            <a:ext cx="9823268" cy="6015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Uchwała Nr 11/22/IX Naczelnej Rady Lekarskiej z dnia 3 czerwca 2022 r. w sprawie powołania Zespołu ds. analizy wysokości składki członkowskiej:</a:t>
            </a:r>
            <a:endParaRPr lang="pl-PL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podstawie art. 39 ust. 1 pkt 4, art. 40 ust. 4 i art. 5 pkt 20 ustawy z dnia 2 grudnia 2009 roku o izbach lekarskich ( Dz. U. z 2021 r. poz. 1342) uchwala się, co następuje:</a:t>
            </a:r>
            <a:endParaRPr lang="pl-PL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 1. </a:t>
            </a:r>
            <a:endParaRPr lang="pl-PL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Powołuje się Zespół roboczy ds. analizy składki członkowskiej, zwany „Zespołem” w składzie:</a:t>
            </a:r>
            <a:endParaRPr lang="pl-PL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 Kowalczuk – przewodniczący, </a:t>
            </a:r>
            <a:endParaRPr lang="pl-PL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Grzegorz Mazur,</a:t>
            </a:r>
            <a:endParaRPr lang="pl-PL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Tomasz Kozioł,</a:t>
            </a:r>
            <a:endParaRPr lang="pl-PL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Marcin Korolewski,</a:t>
            </a:r>
            <a:endParaRPr lang="pl-PL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Radosław Piwowarczyk. </a:t>
            </a:r>
            <a:endParaRPr lang="pl-PL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791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4802F1D-BF12-B074-05E6-AB294FBFF0D4}"/>
              </a:ext>
            </a:extLst>
          </p:cNvPr>
          <p:cNvSpPr txBox="1"/>
          <p:nvPr/>
        </p:nvSpPr>
        <p:spPr>
          <a:xfrm>
            <a:off x="733696" y="204235"/>
            <a:ext cx="10853058" cy="601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 2.</a:t>
            </a:r>
            <a:endParaRPr lang="pl-PL" sz="28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zadań Zespołu należy przeprowadzenie analizy aktualnej uchwały Naczelnej Rady Lekarskiej w sprawie wysokości składki członkowskiej pod kątem dostosowania wysokości składki do obecnych i prognozowanych kosztów prowadzenia działalności przez jednostki samorządu lekarskiego oraz przedstawienie zmiany tej uchwały. </a:t>
            </a:r>
            <a:endParaRPr lang="pl-PL" sz="28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 3.</a:t>
            </a:r>
            <a:endParaRPr lang="pl-PL" sz="28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Zobowiązuje się Zespół do przedstawienia Prezydium Naczelnej Rady Lekarskiej wyników swojej pracy wraz z propozycjami szczegółowych rozwiązań w terminie do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sierpnia 2022 r. </a:t>
            </a:r>
            <a:endParaRPr lang="pl-PL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069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EFACF99-AEDB-90AC-CC70-C48FF3A075E7}"/>
              </a:ext>
            </a:extLst>
          </p:cNvPr>
          <p:cNvSpPr txBox="1"/>
          <p:nvPr/>
        </p:nvSpPr>
        <p:spPr>
          <a:xfrm>
            <a:off x="1240972" y="581296"/>
            <a:ext cx="9274629" cy="5046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pl-PL" sz="54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Założenia 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pl-PL" sz="54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analizy podwyżki składki członkowskiej lekarzy i lekarzy dentystów </a:t>
            </a:r>
            <a:endParaRPr lang="pl-PL" sz="5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9548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DC5C88D-6412-E531-FF82-DCAC9A447F58}"/>
              </a:ext>
            </a:extLst>
          </p:cNvPr>
          <p:cNvSpPr txBox="1"/>
          <p:nvPr/>
        </p:nvSpPr>
        <p:spPr>
          <a:xfrm>
            <a:off x="673825" y="606907"/>
            <a:ext cx="10983686" cy="5208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odniesienie od dnia 1 stycznia 2023 r. składki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członkowskiej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lekarzy i lekarzy dentystów czynnych zawodowo oraz emerytów i rencistów bez prawa do zmniejszenia składki odpowiednio do wysokości: </a:t>
            </a:r>
            <a:r>
              <a:rPr lang="pl-PL" sz="2800" b="1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90,00 zł, 100,00 zł </a:t>
            </a:r>
            <a:r>
              <a:rPr lang="pl-PL" sz="28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lub </a:t>
            </a:r>
            <a:r>
              <a:rPr lang="pl-PL" sz="2800" b="1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120,00 zł.</a:t>
            </a:r>
          </a:p>
          <a:p>
            <a:pPr marL="342900" lvl="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Składka członkowska lekarzy emerytów i lekarzy rencistów, która wynosi: </a:t>
            </a:r>
            <a:r>
              <a:rPr lang="pl-PL" sz="2800" b="1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10,00 zł, </a:t>
            </a: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każdym wariancie podwyżki pozostaje bez zmian.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Lekarze stażyści opłacają składkę w wysokości 50% składki lekarzy czynnych zawodowo czyli odpowiednio: </a:t>
            </a:r>
            <a:r>
              <a:rPr lang="pl-PL" sz="2800" b="1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45,00 zł, 50,00 zł lub 60,00 zł.</a:t>
            </a:r>
          </a:p>
        </p:txBody>
      </p:sp>
    </p:spTree>
    <p:extLst>
      <p:ext uri="{BB962C8B-B14F-4D97-AF65-F5344CB8AC3E}">
        <p14:creationId xmlns:p14="http://schemas.microsoft.com/office/powerpoint/2010/main" val="2662041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4C611A61-EBC9-3C14-2C85-5A8535B71A75}"/>
              </a:ext>
            </a:extLst>
          </p:cNvPr>
          <p:cNvSpPr txBox="1"/>
          <p:nvPr/>
        </p:nvSpPr>
        <p:spPr>
          <a:xfrm>
            <a:off x="937259" y="541258"/>
            <a:ext cx="10740936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2350" lvl="0">
              <a:spcAft>
                <a:spcPts val="600"/>
              </a:spcAft>
            </a:pP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4. Za podstawę obliczeń wzięto </a:t>
            </a:r>
            <a:r>
              <a:rPr lang="pl-PL" sz="32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należną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składkę </a:t>
            </a:r>
          </a:p>
          <a:p>
            <a:pPr marL="82350" lvl="0">
              <a:spcAft>
                <a:spcPts val="600"/>
              </a:spcAft>
            </a:pP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członkowską lekarzy i lekarzy dentystów.  Obliczenia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marL="82350" lvl="0">
              <a:spcAft>
                <a:spcPts val="600"/>
              </a:spcAft>
            </a:pP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proponowanej, należnej składki członkowskiej lekarzy i </a:t>
            </a:r>
          </a:p>
          <a:p>
            <a:pPr marL="82350" lvl="0">
              <a:spcAft>
                <a:spcPts val="600"/>
              </a:spcAft>
            </a:pP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lekarzy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dentystów dokonano w oparciu o rejestr lekarzy  </a:t>
            </a:r>
          </a:p>
          <a:p>
            <a:pPr marL="82350" lvl="0">
              <a:spcAft>
                <a:spcPts val="600"/>
              </a:spcAft>
            </a:pP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aktualny na dzień  </a:t>
            </a:r>
            <a:r>
              <a:rPr lang="pl-PL" sz="32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30 czerwca 2022 r. </a:t>
            </a:r>
          </a:p>
          <a:p>
            <a:pPr marL="82350" lvl="0">
              <a:spcAft>
                <a:spcPts val="600"/>
              </a:spcAft>
            </a:pPr>
            <a:endParaRPr lang="pl-PL" sz="3200" b="1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2350" lvl="0">
              <a:spcAft>
                <a:spcPts val="600"/>
              </a:spcAft>
            </a:pPr>
            <a:r>
              <a:rPr lang="pl-PL" sz="32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pl-PL" sz="32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Zgodnie z uchwałą Krajowego Zjazdu Lekarzy od               </a:t>
            </a:r>
          </a:p>
          <a:p>
            <a:pPr marL="82350" lvl="0">
              <a:spcAft>
                <a:spcPts val="600"/>
              </a:spcAft>
            </a:pPr>
            <a:r>
              <a:rPr lang="pl-PL" sz="32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32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 stycznia 2023 r. obniżono odpis finansowy na rzecz    </a:t>
            </a:r>
          </a:p>
          <a:p>
            <a:pPr marL="82350" lvl="0">
              <a:spcAft>
                <a:spcPts val="600"/>
              </a:spcAft>
            </a:pPr>
            <a:r>
              <a:rPr lang="pl-PL" sz="32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32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Naczelnej Izby Lekarskiej do 10%. </a:t>
            </a:r>
          </a:p>
        </p:txBody>
      </p:sp>
    </p:spTree>
    <p:extLst>
      <p:ext uri="{BB962C8B-B14F-4D97-AF65-F5344CB8AC3E}">
        <p14:creationId xmlns:p14="http://schemas.microsoft.com/office/powerpoint/2010/main" val="209086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F1E8090D-222B-61BF-A0F0-41A2F1696CF7}"/>
              </a:ext>
            </a:extLst>
          </p:cNvPr>
          <p:cNvSpPr txBox="1"/>
          <p:nvPr/>
        </p:nvSpPr>
        <p:spPr>
          <a:xfrm>
            <a:off x="701040" y="972924"/>
            <a:ext cx="10607040" cy="4476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Rejestr lekarzy, należne składki członkowskie.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endParaRPr lang="pl-PL" sz="1600" b="1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Liczbę lekarzy i lekarzy dentystów objętych proponowaną podwyżką składki członkowskiej ustalono na podstawie rejestrów okręgowych izb lekarskich przesłanych do Naczelnej Izby Lekarskiej jako załącznik do odpisu finansowego za miesiąc </a:t>
            </a:r>
            <a:r>
              <a:rPr lang="pl-PL" sz="28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czerwiec 2022 r.</a:t>
            </a:r>
          </a:p>
        </p:txBody>
      </p:sp>
    </p:spTree>
    <p:extLst>
      <p:ext uri="{BB962C8B-B14F-4D97-AF65-F5344CB8AC3E}">
        <p14:creationId xmlns:p14="http://schemas.microsoft.com/office/powerpoint/2010/main" val="3251622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ostokąt 15">
            <a:extLst>
              <a:ext uri="{FF2B5EF4-FFF2-40B4-BE49-F238E27FC236}">
                <a16:creationId xmlns:a16="http://schemas.microsoft.com/office/drawing/2014/main" id="{2031A2F6-FB82-4406-A1AE-08211FD76539}"/>
              </a:ext>
            </a:extLst>
          </p:cNvPr>
          <p:cNvSpPr/>
          <p:nvPr/>
        </p:nvSpPr>
        <p:spPr>
          <a:xfrm>
            <a:off x="12715874" y="1555748"/>
            <a:ext cx="6911975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pl-PL" sz="1600" dirty="0">
                <a:solidFill>
                  <a:schemeClr val="accent1"/>
                </a:solidFill>
              </a:rPr>
              <a:t>Lorem ipsum dolor sit amet, consectetur adipiscing elit, sed do eiusmod tempor incididunt ut labore et dolore magna aliqua. Ut enim ad minim veniam.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751F2A2-73B8-348B-2701-27E33553C129}"/>
              </a:ext>
            </a:extLst>
          </p:cNvPr>
          <p:cNvSpPr txBox="1"/>
          <p:nvPr/>
        </p:nvSpPr>
        <p:spPr>
          <a:xfrm>
            <a:off x="248194" y="6113417"/>
            <a:ext cx="11834949" cy="744583"/>
          </a:xfrm>
          <a:prstGeom prst="rect">
            <a:avLst/>
          </a:prstGeom>
          <a:noFill/>
        </p:spPr>
        <p:txBody>
          <a:bodyPr wrap="square" lIns="0" rtlCol="0" anchor="ctr" anchorCtr="0">
            <a:noAutofit/>
          </a:bodyPr>
          <a:lstStyle/>
          <a:p>
            <a:pPr algn="ctr"/>
            <a:r>
              <a:rPr lang="pl-PL" i="1" dirty="0">
                <a:solidFill>
                  <a:schemeClr val="accent1">
                    <a:lumMod val="50000"/>
                  </a:schemeClr>
                </a:solidFill>
              </a:rPr>
              <a:t>Naczelna Rada Lekarska  - Podwyżka składki członkowskiej lekarzy i lekarzy dentystów.  Warszawa, sierpień 2022 r.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F1E8090D-222B-61BF-A0F0-41A2F1696CF7}"/>
              </a:ext>
            </a:extLst>
          </p:cNvPr>
          <p:cNvSpPr txBox="1"/>
          <p:nvPr/>
        </p:nvSpPr>
        <p:spPr>
          <a:xfrm>
            <a:off x="474616" y="680824"/>
            <a:ext cx="11382103" cy="5472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2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Liczba lekarzy, członków izb w rejestrach okręgowych izb lekarskich na dzień 30 czerwca 2022 r. wynosiła - </a:t>
            </a:r>
            <a:r>
              <a:rPr lang="pl-PL" sz="2600" b="1" dirty="0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201 179</a:t>
            </a:r>
            <a:endParaRPr lang="pl-PL" sz="2600" b="1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2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Liczba lekarzy, których składka należna wynosi: 60,00 zł - </a:t>
            </a:r>
            <a:r>
              <a:rPr lang="pl-PL" sz="2600" b="1" dirty="0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161 690</a:t>
            </a:r>
            <a:endParaRPr lang="pl-PL" sz="2600" b="1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pl-PL" sz="2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lekarze czynni zawodowo - 155 614,</a:t>
            </a:r>
            <a:endParaRPr lang="pl-PL" sz="26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pl-PL" sz="2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emeryci bez prawa do zmniejszenia składki - 5 850,</a:t>
            </a:r>
            <a:endParaRPr lang="pl-PL" sz="26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pl-PL" sz="2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renciści bez prawa do zmniejszenia składki - 218.</a:t>
            </a:r>
            <a:endParaRPr lang="pl-PL" sz="26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sz="2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 Liczba lekarzy, których składka należna wynosi 10,00 zł - </a:t>
            </a:r>
            <a:r>
              <a:rPr lang="pl-PL" sz="2600" b="1" dirty="0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8 394</a:t>
            </a:r>
            <a:endParaRPr lang="pl-PL" sz="2600" b="1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pl-PL" sz="2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lekarze emeryci (emerytura, wiek, uchwała) - 1 579, </a:t>
            </a:r>
            <a:endParaRPr lang="pl-PL" sz="26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pl-PL" sz="2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lekarze renciści (renta, uchwała) - 987,</a:t>
            </a:r>
            <a:endParaRPr lang="pl-PL" sz="26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pl-PL" sz="2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lekarze stażyści - 5 689.</a:t>
            </a:r>
            <a:endParaRPr lang="pl-PL" sz="26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sz="26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 Liczba lekarzy, których składka należna wynosi: 0,00 zł - </a:t>
            </a:r>
            <a:r>
              <a:rPr lang="pl-PL" sz="2600" b="1" dirty="0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</a:t>
            </a:r>
            <a:r>
              <a:rPr lang="pl-PL" sz="2600" b="1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796</a:t>
            </a:r>
            <a:r>
              <a:rPr lang="pl-PL" sz="2600" b="1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sz="2600" b="1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20550"/>
      </p:ext>
    </p:extLst>
  </p:cSld>
  <p:clrMapOvr>
    <a:masterClrMapping/>
  </p:clrMapOvr>
</p:sld>
</file>

<file path=ppt/theme/theme1.xml><?xml version="1.0" encoding="utf-8"?>
<a:theme xmlns:a="http://schemas.openxmlformats.org/drawingml/2006/main" name="PZU szablon">
  <a:themeElements>
    <a:clrScheme name="PZU">
      <a:dk1>
        <a:srgbClr val="555555"/>
      </a:dk1>
      <a:lt1>
        <a:srgbClr val="FFFFFF"/>
      </a:lt1>
      <a:dk2>
        <a:srgbClr val="00285F"/>
      </a:dk2>
      <a:lt2>
        <a:srgbClr val="DBF1FA"/>
      </a:lt2>
      <a:accent1>
        <a:srgbClr val="003C7D"/>
      </a:accent1>
      <a:accent2>
        <a:srgbClr val="00509E"/>
      </a:accent2>
      <a:accent3>
        <a:srgbClr val="00A8E4"/>
      </a:accent3>
      <a:accent4>
        <a:srgbClr val="84D0F0"/>
      </a:accent4>
      <a:accent5>
        <a:srgbClr val="FF0000"/>
      </a:accent5>
      <a:accent6>
        <a:srgbClr val="8CC83C"/>
      </a:accent6>
      <a:hlink>
        <a:srgbClr val="00509E"/>
      </a:hlink>
      <a:folHlink>
        <a:srgbClr val="84D0F0"/>
      </a:folHlink>
    </a:clrScheme>
    <a:fontScheme name="PZU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ZU szablon prezentacji" id="{0D66A173-5E14-4163-9519-94BB65584053}" vid="{1328B9D9-89B5-47DF-9727-9E2937F5C91E}"/>
    </a:ext>
  </a:extLst>
</a:theme>
</file>

<file path=ppt/theme/theme2.xml><?xml version="1.0" encoding="utf-8"?>
<a:theme xmlns:a="http://schemas.openxmlformats.org/drawingml/2006/main" name="Stopka pzu.pl">
  <a:themeElements>
    <a:clrScheme name="PZU">
      <a:dk1>
        <a:srgbClr val="555555"/>
      </a:dk1>
      <a:lt1>
        <a:srgbClr val="FFFFFF"/>
      </a:lt1>
      <a:dk2>
        <a:srgbClr val="00285F"/>
      </a:dk2>
      <a:lt2>
        <a:srgbClr val="DBF1FA"/>
      </a:lt2>
      <a:accent1>
        <a:srgbClr val="003C7D"/>
      </a:accent1>
      <a:accent2>
        <a:srgbClr val="00509E"/>
      </a:accent2>
      <a:accent3>
        <a:srgbClr val="00A8E4"/>
      </a:accent3>
      <a:accent4>
        <a:srgbClr val="84D0F0"/>
      </a:accent4>
      <a:accent5>
        <a:srgbClr val="FF0000"/>
      </a:accent5>
      <a:accent6>
        <a:srgbClr val="8CC83C"/>
      </a:accent6>
      <a:hlink>
        <a:srgbClr val="00509E"/>
      </a:hlink>
      <a:folHlink>
        <a:srgbClr val="84D0F0"/>
      </a:folHlink>
    </a:clrScheme>
    <a:fontScheme name="PZU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ZU szablon prezentacji" id="{0D66A173-5E14-4163-9519-94BB65584053}" vid="{159C5B8D-2F4F-4418-B69A-CC75773657B1}"/>
    </a:ext>
  </a:extLst>
</a:theme>
</file>

<file path=ppt/theme/theme3.xml><?xml version="1.0" encoding="utf-8"?>
<a:theme xmlns:a="http://schemas.openxmlformats.org/drawingml/2006/main" name="Motyw pakietu Office">
  <a:themeElements>
    <a:clrScheme name="PZU">
      <a:dk1>
        <a:srgbClr val="00509E"/>
      </a:dk1>
      <a:lt1>
        <a:srgbClr val="FFFFFF"/>
      </a:lt1>
      <a:dk2>
        <a:srgbClr val="84D0F0"/>
      </a:dk2>
      <a:lt2>
        <a:srgbClr val="E6E6E6"/>
      </a:lt2>
      <a:accent1>
        <a:srgbClr val="DBF1FA"/>
      </a:accent1>
      <a:accent2>
        <a:srgbClr val="003C7D"/>
      </a:accent2>
      <a:accent3>
        <a:srgbClr val="00A8E4"/>
      </a:accent3>
      <a:accent4>
        <a:srgbClr val="00285F"/>
      </a:accent4>
      <a:accent5>
        <a:srgbClr val="555555"/>
      </a:accent5>
      <a:accent6>
        <a:srgbClr val="A9E2FF"/>
      </a:accent6>
      <a:hlink>
        <a:srgbClr val="00A8E4"/>
      </a:hlink>
      <a:folHlink>
        <a:srgbClr val="00A8E4"/>
      </a:folHlink>
    </a:clrScheme>
    <a:fontScheme name="PZU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ZU">
      <a:dk1>
        <a:srgbClr val="00509E"/>
      </a:dk1>
      <a:lt1>
        <a:srgbClr val="FFFFFF"/>
      </a:lt1>
      <a:dk2>
        <a:srgbClr val="84D0F0"/>
      </a:dk2>
      <a:lt2>
        <a:srgbClr val="E6E6E6"/>
      </a:lt2>
      <a:accent1>
        <a:srgbClr val="DBF1FA"/>
      </a:accent1>
      <a:accent2>
        <a:srgbClr val="003C7D"/>
      </a:accent2>
      <a:accent3>
        <a:srgbClr val="00A8E4"/>
      </a:accent3>
      <a:accent4>
        <a:srgbClr val="00285F"/>
      </a:accent4>
      <a:accent5>
        <a:srgbClr val="555555"/>
      </a:accent5>
      <a:accent6>
        <a:srgbClr val="A9E2FF"/>
      </a:accent6>
      <a:hlink>
        <a:srgbClr val="00A8E4"/>
      </a:hlink>
      <a:folHlink>
        <a:srgbClr val="00A8E4"/>
      </a:folHlink>
    </a:clrScheme>
    <a:fontScheme name="PZU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PZU szablon</Template>
  <TotalTime>4617</TotalTime>
  <Words>2493</Words>
  <Application>Microsoft Office PowerPoint</Application>
  <PresentationFormat>Panoramiczny</PresentationFormat>
  <Paragraphs>275</Paragraphs>
  <Slides>24</Slides>
  <Notes>22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24</vt:i4>
      </vt:variant>
    </vt:vector>
  </HeadingPairs>
  <TitlesOfParts>
    <vt:vector size="29" baseType="lpstr">
      <vt:lpstr>Arial</vt:lpstr>
      <vt:lpstr>Calibri</vt:lpstr>
      <vt:lpstr>Source Sans Pro</vt:lpstr>
      <vt:lpstr>PZU szablon</vt:lpstr>
      <vt:lpstr>Stopka pzu.pl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Artgraph Sp. z o.o.</dc:creator>
  <cp:lastModifiedBy>Jan Kowalczuk</cp:lastModifiedBy>
  <cp:revision>265</cp:revision>
  <cp:lastPrinted>2022-07-18T09:54:01Z</cp:lastPrinted>
  <dcterms:created xsi:type="dcterms:W3CDTF">2020-03-24T09:52:35Z</dcterms:created>
  <dcterms:modified xsi:type="dcterms:W3CDTF">2022-09-02T04:47:44Z</dcterms:modified>
</cp:coreProperties>
</file>